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60" r:id="rId4"/>
    <p:sldId id="281" r:id="rId6"/>
    <p:sldId id="261" r:id="rId7"/>
    <p:sldId id="274" r:id="rId8"/>
    <p:sldId id="275" r:id="rId9"/>
    <p:sldId id="276" r:id="rId10"/>
    <p:sldId id="266" r:id="rId11"/>
    <p:sldId id="267" r:id="rId12"/>
    <p:sldId id="268" r:id="rId13"/>
    <p:sldId id="269" r:id="rId14"/>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2556C"/>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3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image" Target="../media/image29.png"/><Relationship Id="rId2" Type="http://schemas.openxmlformats.org/officeDocument/2006/relationships/image" Target="../media/image28.png"/><Relationship Id="rId19" Type="http://schemas.openxmlformats.org/officeDocument/2006/relationships/notesSlide" Target="../notesSlides/notesSlide9.xml"/><Relationship Id="rId18" Type="http://schemas.openxmlformats.org/officeDocument/2006/relationships/slideLayout" Target="../slideLayouts/slideLayout7.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image" Target="../media/image33.png"/><Relationship Id="rId12" Type="http://schemas.openxmlformats.org/officeDocument/2006/relationships/image" Target="../media/image32.png"/><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image" Target="../media/image3.png"/><Relationship Id="rId11" Type="http://schemas.openxmlformats.org/officeDocument/2006/relationships/notesSlide" Target="../notesSlides/notesSlide10.xml"/><Relationship Id="rId10" Type="http://schemas.openxmlformats.org/officeDocument/2006/relationships/slideLayout" Target="../slideLayouts/slideLayout7.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image" Target="../media/image4.png"/><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5.png"/><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notesSlide" Target="../notesSlides/notesSlide3.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image" Target="../media/image7.png"/><Relationship Id="rId3" Type="http://schemas.openxmlformats.org/officeDocument/2006/relationships/tags" Target="../tags/tag76.xml"/><Relationship Id="rId2" Type="http://schemas.openxmlformats.org/officeDocument/2006/relationships/tags" Target="../tags/tag75.xml"/><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tags" Target="../tags/tag84.xml"/><Relationship Id="rId7" Type="http://schemas.openxmlformats.org/officeDocument/2006/relationships/image" Target="../media/image10.wmf"/><Relationship Id="rId6" Type="http://schemas.openxmlformats.org/officeDocument/2006/relationships/oleObject" Target="../embeddings/oleObject1.bin"/><Relationship Id="rId5" Type="http://schemas.openxmlformats.org/officeDocument/2006/relationships/tags" Target="../tags/tag83.xml"/><Relationship Id="rId4" Type="http://schemas.openxmlformats.org/officeDocument/2006/relationships/image" Target="../media/image9.png"/><Relationship Id="rId3" Type="http://schemas.openxmlformats.org/officeDocument/2006/relationships/tags" Target="../tags/tag82.xml"/><Relationship Id="rId23" Type="http://schemas.openxmlformats.org/officeDocument/2006/relationships/notesSlide" Target="../notesSlides/notesSlide5.xml"/><Relationship Id="rId22" Type="http://schemas.openxmlformats.org/officeDocument/2006/relationships/vmlDrawing" Target="../drawings/vmlDrawing1.vml"/><Relationship Id="rId21" Type="http://schemas.openxmlformats.org/officeDocument/2006/relationships/slideLayout" Target="../slideLayouts/slideLayout7.xml"/><Relationship Id="rId20" Type="http://schemas.openxmlformats.org/officeDocument/2006/relationships/tags" Target="../tags/tag90.xml"/><Relationship Id="rId2" Type="http://schemas.openxmlformats.org/officeDocument/2006/relationships/tags" Target="../tags/tag81.xml"/><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image" Target="../media/image13.wmf"/><Relationship Id="rId15" Type="http://schemas.openxmlformats.org/officeDocument/2006/relationships/oleObject" Target="../embeddings/oleObject4.bin"/><Relationship Id="rId14" Type="http://schemas.openxmlformats.org/officeDocument/2006/relationships/tags" Target="../tags/tag86.xml"/><Relationship Id="rId13" Type="http://schemas.openxmlformats.org/officeDocument/2006/relationships/image" Target="../media/image12.wmf"/><Relationship Id="rId12" Type="http://schemas.openxmlformats.org/officeDocument/2006/relationships/oleObject" Target="../embeddings/oleObject3.bin"/><Relationship Id="rId11" Type="http://schemas.openxmlformats.org/officeDocument/2006/relationships/tags" Target="../tags/tag85.xml"/><Relationship Id="rId10" Type="http://schemas.openxmlformats.org/officeDocument/2006/relationships/image" Target="../media/image11.wmf"/><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image" Target="../media/image15.png"/><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3.png"/><Relationship Id="rId2" Type="http://schemas.openxmlformats.org/officeDocument/2006/relationships/image" Target="../media/image14.png"/><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tags" Target="../tags/tag91.xml"/></Relationships>
</file>

<file path=ppt/slides/_rels/slide8.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tags" Target="../tags/tag98.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97.xml"/><Relationship Id="rId16" Type="http://schemas.openxmlformats.org/officeDocument/2006/relationships/notesSlide" Target="../notesSlides/notesSlide7.xml"/><Relationship Id="rId15" Type="http://schemas.openxmlformats.org/officeDocument/2006/relationships/slideLayout" Target="../slideLayouts/slideLayout7.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25.png"/><Relationship Id="rId3" Type="http://schemas.openxmlformats.org/officeDocument/2006/relationships/image" Target="../media/image24.jpeg"/><Relationship Id="rId2" Type="http://schemas.openxmlformats.org/officeDocument/2006/relationships/image" Target="../media/image23.jpeg"/><Relationship Id="rId19" Type="http://schemas.openxmlformats.org/officeDocument/2006/relationships/notesSlide" Target="../notesSlides/notesSlide8.xml"/><Relationship Id="rId18" Type="http://schemas.openxmlformats.org/officeDocument/2006/relationships/slideLayout" Target="../slideLayouts/slideLayout7.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0" name="标题 1"/>
          <p:cNvSpPr>
            <a:spLocks noGrp="1"/>
          </p:cNvSpPr>
          <p:nvPr>
            <p:ph type="ctrTitle"/>
          </p:nvPr>
        </p:nvSpPr>
        <p:spPr>
          <a:xfrm>
            <a:off x="4730751" y="4883151"/>
            <a:ext cx="3321049" cy="582083"/>
          </a:xfrm>
        </p:spPr>
        <p:txBody>
          <a:bodyPr vert="horz" wrap="square" lIns="121920" tIns="60960" rIns="121920" bIns="60960" anchor="ctr" anchorCtr="0"/>
          <a:p>
            <a:pPr eaLnBrk="1" hangingPunct="1">
              <a:lnSpc>
                <a:spcPct val="150000"/>
              </a:lnSpc>
              <a:buClrTx/>
              <a:buSzTx/>
              <a:buFontTx/>
            </a:pPr>
            <a:r>
              <a:rPr lang="zh-CN" altLang="en-US" sz="2000" dirty="0">
                <a:latin typeface="微软雅黑" panose="020B0503020204020204" charset="-122"/>
                <a:ea typeface="微软雅黑" panose="020B0503020204020204" charset="-122"/>
              </a:rPr>
              <a:t> 指导老师：陈建能教授</a:t>
            </a:r>
            <a:endParaRPr lang="zh-CN" altLang="en-US" sz="2000" dirty="0">
              <a:latin typeface="微软雅黑" panose="020B0503020204020204" charset="-122"/>
              <a:ea typeface="微软雅黑" panose="020B0503020204020204" charset="-122"/>
            </a:endParaRPr>
          </a:p>
        </p:txBody>
      </p:sp>
      <p:sp>
        <p:nvSpPr>
          <p:cNvPr id="6" name="标题 1"/>
          <p:cNvSpPr txBox="1"/>
          <p:nvPr/>
        </p:nvSpPr>
        <p:spPr>
          <a:xfrm>
            <a:off x="3935095" y="1854200"/>
            <a:ext cx="4943475" cy="1096645"/>
          </a:xfrm>
          <a:prstGeom prst="rect">
            <a:avLst/>
          </a:prstGeom>
        </p:spPr>
        <p:txBody>
          <a:bodyPr anchor="ctr">
            <a:normAutofit fontScale="7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1" smtClean="0">
                <a:ln>
                  <a:noFill/>
                </a:ln>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j-cs"/>
              </a:rPr>
              <a:t>全天候茶叶跨品种检测</a:t>
            </a:r>
            <a:endParaRPr kumimoji="0" lang="zh-CN" altLang="en-US" sz="4800" b="1" i="0" u="none" strike="noStrike" kern="1200" cap="none" spc="0" normalizeH="0" baseline="0" noProof="1" smtClean="0">
              <a:ln>
                <a:noFill/>
              </a:ln>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j-cs"/>
            </a:endParaRPr>
          </a:p>
        </p:txBody>
      </p:sp>
      <p:cxnSp>
        <p:nvCxnSpPr>
          <p:cNvPr id="7" name="直接连接符 6"/>
          <p:cNvCxnSpPr/>
          <p:nvPr/>
        </p:nvCxnSpPr>
        <p:spPr>
          <a:xfrm>
            <a:off x="334433" y="1401233"/>
            <a:ext cx="11144251" cy="0"/>
          </a:xfrm>
          <a:prstGeom prst="line">
            <a:avLst/>
          </a:prstGeom>
        </p:spPr>
        <p:style>
          <a:lnRef idx="1">
            <a:schemeClr val="accent1"/>
          </a:lnRef>
          <a:fillRef idx="0">
            <a:schemeClr val="accent1"/>
          </a:fillRef>
          <a:effectRef idx="0">
            <a:schemeClr val="accent1"/>
          </a:effectRef>
          <a:fontRef idx="minor">
            <a:schemeClr val="tx1"/>
          </a:fontRef>
        </p:style>
      </p:cxnSp>
      <p:sp>
        <p:nvSpPr>
          <p:cNvPr id="2056" name="文本框 2"/>
          <p:cNvSpPr txBox="1"/>
          <p:nvPr/>
        </p:nvSpPr>
        <p:spPr>
          <a:xfrm>
            <a:off x="5156200" y="4203700"/>
            <a:ext cx="2808817" cy="398780"/>
          </a:xfrm>
          <a:prstGeom prst="rect">
            <a:avLst/>
          </a:prstGeom>
          <a:noFill/>
          <a:ln w="9525">
            <a:noFill/>
          </a:ln>
        </p:spPr>
        <p:txBody>
          <a:bodyPr>
            <a:spAutoFit/>
          </a:bodyPr>
          <a:p>
            <a:r>
              <a:rPr lang="zh-CN" altLang="en-US" sz="2000" b="1" spc="300" dirty="0">
                <a:solidFill>
                  <a:schemeClr val="tx1">
                    <a:lumMod val="85000"/>
                    <a:lumOff val="15000"/>
                  </a:schemeClr>
                </a:solidFill>
                <a:uFillTx/>
                <a:latin typeface="微软雅黑" panose="020B0503020204020204" charset="-122"/>
                <a:ea typeface="微软雅黑" panose="020B0503020204020204" charset="-122"/>
                <a:cs typeface="+mj-cs"/>
                <a:sym typeface="宋体" panose="02010600030101010101" pitchFamily="2" charset="-122"/>
              </a:rPr>
              <a:t>汇报人： 邬炎栩</a:t>
            </a:r>
            <a:endParaRPr lang="zh-CN" altLang="en-US" sz="2000" b="1" spc="300" dirty="0">
              <a:solidFill>
                <a:schemeClr val="tx1">
                  <a:lumMod val="85000"/>
                  <a:lumOff val="15000"/>
                </a:schemeClr>
              </a:solidFill>
              <a:uFillTx/>
              <a:latin typeface="微软雅黑" panose="020B0503020204020204" charset="-122"/>
              <a:ea typeface="微软雅黑" panose="020B0503020204020204" charset="-122"/>
              <a:cs typeface="+mj-cs"/>
              <a:sym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143933" y="164253"/>
            <a:ext cx="2838873" cy="1096433"/>
          </a:xfrm>
          <a:prstGeom prst="rect">
            <a:avLst/>
          </a:prstGeom>
        </p:spPr>
      </p:pic>
      <p:pic>
        <p:nvPicPr>
          <p:cNvPr id="5" name="图片 4"/>
          <p:cNvPicPr>
            <a:picLocks noChangeAspect="1"/>
          </p:cNvPicPr>
          <p:nvPr/>
        </p:nvPicPr>
        <p:blipFill>
          <a:blip r:embed="rId3"/>
          <a:stretch>
            <a:fillRect/>
          </a:stretch>
        </p:blipFill>
        <p:spPr>
          <a:xfrm>
            <a:off x="1391920" y="2131060"/>
            <a:ext cx="2584873" cy="25958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5"/>
          <p:cNvPicPr>
            <a:picLocks noChangeAspect="1"/>
          </p:cNvPicPr>
          <p:nvPr/>
        </p:nvPicPr>
        <p:blipFill>
          <a:blip r:embed="rId1"/>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587" y="220133"/>
            <a:ext cx="4355253" cy="511810"/>
          </a:xfrm>
          <a:prstGeom prst="rect">
            <a:avLst/>
          </a:prstGeom>
          <a:noFill/>
        </p:spPr>
        <p:txBody>
          <a:bodyPr wrap="square" lIns="102400" tIns="51200" rIns="102400" bIns="51200">
            <a:spAutoFit/>
          </a:bodyPr>
          <a:p>
            <a:pPr marR="0" defTabSz="914400" fontAlgn="auto">
              <a:buClrTx/>
              <a:buSzTx/>
              <a:buFontTx/>
              <a:buNone/>
              <a:defRPr/>
            </a:pPr>
            <a:r>
              <a:rPr kumimoji="0" lang="en-US" altLang="zh-CN"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3.</a:t>
            </a:r>
            <a:r>
              <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检测结果可视化</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pic>
        <p:nvPicPr>
          <p:cNvPr id="2" name="图片 1" descr="14.yolo"/>
          <p:cNvPicPr>
            <a:picLocks noChangeAspect="1"/>
          </p:cNvPicPr>
          <p:nvPr/>
        </p:nvPicPr>
        <p:blipFill>
          <a:blip r:embed="rId2"/>
          <a:stretch>
            <a:fillRect/>
          </a:stretch>
        </p:blipFill>
        <p:spPr>
          <a:xfrm>
            <a:off x="239607" y="1796627"/>
            <a:ext cx="3840000" cy="2370371"/>
          </a:xfrm>
          <a:prstGeom prst="rect">
            <a:avLst/>
          </a:prstGeom>
        </p:spPr>
      </p:pic>
      <p:pic>
        <p:nvPicPr>
          <p:cNvPr id="3" name="图片 2" descr="15.6x2"/>
          <p:cNvPicPr>
            <a:picLocks noChangeAspect="1"/>
          </p:cNvPicPr>
          <p:nvPr/>
        </p:nvPicPr>
        <p:blipFill>
          <a:blip r:embed="rId3"/>
          <a:stretch>
            <a:fillRect/>
          </a:stretch>
        </p:blipFill>
        <p:spPr>
          <a:xfrm>
            <a:off x="239607" y="4292600"/>
            <a:ext cx="3840000" cy="2370371"/>
          </a:xfrm>
          <a:prstGeom prst="rect">
            <a:avLst/>
          </a:prstGeom>
        </p:spPr>
      </p:pic>
      <p:sp>
        <p:nvSpPr>
          <p:cNvPr id="5" name="文本框 4"/>
          <p:cNvSpPr txBox="1"/>
          <p:nvPr>
            <p:custDataLst>
              <p:tags r:id="rId4"/>
            </p:custDataLst>
          </p:nvPr>
        </p:nvSpPr>
        <p:spPr>
          <a:xfrm>
            <a:off x="239607" y="1220047"/>
            <a:ext cx="3839633" cy="398780"/>
          </a:xfrm>
          <a:prstGeom prst="rect">
            <a:avLst/>
          </a:prstGeom>
          <a:noFill/>
        </p:spPr>
        <p:txBody>
          <a:bodyPr wrap="square" rtlCol="0" anchor="t">
            <a:spAutoFit/>
          </a:bodyPr>
          <a:p>
            <a:r>
              <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2023.5</a:t>
            </a:r>
            <a:r>
              <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广东茶科院、英红九号</a:t>
            </a:r>
            <a:endPar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6" name="矩形 5"/>
          <p:cNvSpPr/>
          <p:nvPr>
            <p:custDataLst>
              <p:tags r:id="rId5"/>
            </p:custDataLst>
          </p:nvPr>
        </p:nvSpPr>
        <p:spPr>
          <a:xfrm>
            <a:off x="3594947" y="3716020"/>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4</a:t>
            </a:r>
            <a:endParaRPr lang="en-US" altLang="zh-CN" sz="1865"/>
          </a:p>
        </p:txBody>
      </p:sp>
      <p:sp>
        <p:nvSpPr>
          <p:cNvPr id="7" name="矩形 6"/>
          <p:cNvSpPr/>
          <p:nvPr>
            <p:custDataLst>
              <p:tags r:id="rId6"/>
            </p:custDataLst>
          </p:nvPr>
        </p:nvSpPr>
        <p:spPr>
          <a:xfrm>
            <a:off x="3594947" y="6211993"/>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16</a:t>
            </a:r>
            <a:endParaRPr lang="en-US" altLang="zh-CN" sz="1865"/>
          </a:p>
        </p:txBody>
      </p:sp>
      <p:pic>
        <p:nvPicPr>
          <p:cNvPr id="4" name="图片 3" descr="75.6x2"/>
          <p:cNvPicPr>
            <a:picLocks noChangeAspect="1"/>
          </p:cNvPicPr>
          <p:nvPr/>
        </p:nvPicPr>
        <p:blipFill>
          <a:blip r:embed="rId7"/>
          <a:stretch>
            <a:fillRect/>
          </a:stretch>
        </p:blipFill>
        <p:spPr>
          <a:xfrm>
            <a:off x="4271433" y="4292600"/>
            <a:ext cx="3840000" cy="2370371"/>
          </a:xfrm>
          <a:prstGeom prst="rect">
            <a:avLst/>
          </a:prstGeom>
        </p:spPr>
      </p:pic>
      <p:pic>
        <p:nvPicPr>
          <p:cNvPr id="8" name="图片 7" descr="75yolo"/>
          <p:cNvPicPr>
            <a:picLocks noChangeAspect="1"/>
          </p:cNvPicPr>
          <p:nvPr/>
        </p:nvPicPr>
        <p:blipFill>
          <a:blip r:embed="rId8"/>
          <a:stretch>
            <a:fillRect/>
          </a:stretch>
        </p:blipFill>
        <p:spPr>
          <a:xfrm>
            <a:off x="4271433" y="1796627"/>
            <a:ext cx="3840000" cy="2370371"/>
          </a:xfrm>
          <a:prstGeom prst="rect">
            <a:avLst/>
          </a:prstGeom>
        </p:spPr>
      </p:pic>
      <p:sp>
        <p:nvSpPr>
          <p:cNvPr id="13" name="矩形 12"/>
          <p:cNvSpPr/>
          <p:nvPr>
            <p:custDataLst>
              <p:tags r:id="rId9"/>
            </p:custDataLst>
          </p:nvPr>
        </p:nvSpPr>
        <p:spPr>
          <a:xfrm>
            <a:off x="7626773" y="3716020"/>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7</a:t>
            </a:r>
            <a:endParaRPr lang="en-US" altLang="zh-CN" sz="1865"/>
          </a:p>
        </p:txBody>
      </p:sp>
      <p:sp>
        <p:nvSpPr>
          <p:cNvPr id="14" name="矩形 13"/>
          <p:cNvSpPr/>
          <p:nvPr>
            <p:custDataLst>
              <p:tags r:id="rId10"/>
            </p:custDataLst>
          </p:nvPr>
        </p:nvSpPr>
        <p:spPr>
          <a:xfrm>
            <a:off x="7626773" y="6211993"/>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15</a:t>
            </a:r>
            <a:endParaRPr lang="en-US" altLang="zh-CN" sz="1865"/>
          </a:p>
        </p:txBody>
      </p:sp>
      <p:sp>
        <p:nvSpPr>
          <p:cNvPr id="15" name="文本框 14"/>
          <p:cNvSpPr txBox="1"/>
          <p:nvPr>
            <p:custDataLst>
              <p:tags r:id="rId11"/>
            </p:custDataLst>
          </p:nvPr>
        </p:nvSpPr>
        <p:spPr>
          <a:xfrm>
            <a:off x="4248785" y="1221740"/>
            <a:ext cx="4008755" cy="398780"/>
          </a:xfrm>
          <a:prstGeom prst="rect">
            <a:avLst/>
          </a:prstGeom>
          <a:noFill/>
        </p:spPr>
        <p:txBody>
          <a:bodyPr wrap="square" rtlCol="0" anchor="t">
            <a:spAutoFit/>
          </a:bodyPr>
          <a:p>
            <a:r>
              <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2023.5</a:t>
            </a:r>
            <a:r>
              <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广东云雾山庄、英红九号</a:t>
            </a:r>
            <a:endPar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pic>
        <p:nvPicPr>
          <p:cNvPr id="10" name="图片 9" descr="3"/>
          <p:cNvPicPr>
            <a:picLocks noChangeAspect="1"/>
          </p:cNvPicPr>
          <p:nvPr/>
        </p:nvPicPr>
        <p:blipFill>
          <a:blip r:embed="rId12"/>
          <a:stretch>
            <a:fillRect/>
          </a:stretch>
        </p:blipFill>
        <p:spPr>
          <a:xfrm>
            <a:off x="8208433" y="4290907"/>
            <a:ext cx="3840000" cy="2370371"/>
          </a:xfrm>
          <a:prstGeom prst="rect">
            <a:avLst/>
          </a:prstGeom>
        </p:spPr>
      </p:pic>
      <p:pic>
        <p:nvPicPr>
          <p:cNvPr id="12" name="图片 11" descr="white2"/>
          <p:cNvPicPr>
            <a:picLocks noChangeAspect="1"/>
          </p:cNvPicPr>
          <p:nvPr/>
        </p:nvPicPr>
        <p:blipFill>
          <a:blip r:embed="rId13"/>
          <a:stretch>
            <a:fillRect/>
          </a:stretch>
        </p:blipFill>
        <p:spPr>
          <a:xfrm>
            <a:off x="8208433" y="1796627"/>
            <a:ext cx="3840000" cy="2370371"/>
          </a:xfrm>
          <a:prstGeom prst="rect">
            <a:avLst/>
          </a:prstGeom>
        </p:spPr>
      </p:pic>
      <p:sp>
        <p:nvSpPr>
          <p:cNvPr id="16" name="文本框 15"/>
          <p:cNvSpPr txBox="1"/>
          <p:nvPr>
            <p:custDataLst>
              <p:tags r:id="rId14"/>
            </p:custDataLst>
          </p:nvPr>
        </p:nvSpPr>
        <p:spPr>
          <a:xfrm>
            <a:off x="8257540" y="1225762"/>
            <a:ext cx="3839633" cy="398780"/>
          </a:xfrm>
          <a:prstGeom prst="rect">
            <a:avLst/>
          </a:prstGeom>
          <a:noFill/>
        </p:spPr>
        <p:txBody>
          <a:bodyPr wrap="square" rtlCol="0" anchor="t">
            <a:spAutoFit/>
          </a:bodyPr>
          <a:p>
            <a:r>
              <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2023.4</a:t>
            </a:r>
            <a:r>
              <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白茶</a:t>
            </a:r>
            <a:endPar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7" name="矩形 16"/>
          <p:cNvSpPr/>
          <p:nvPr>
            <p:custDataLst>
              <p:tags r:id="rId15"/>
            </p:custDataLst>
          </p:nvPr>
        </p:nvSpPr>
        <p:spPr>
          <a:xfrm>
            <a:off x="11563773" y="3716020"/>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2</a:t>
            </a:r>
            <a:endParaRPr lang="en-US" altLang="zh-CN" sz="1865"/>
          </a:p>
        </p:txBody>
      </p:sp>
      <p:sp>
        <p:nvSpPr>
          <p:cNvPr id="18" name="矩形 17"/>
          <p:cNvSpPr/>
          <p:nvPr>
            <p:custDataLst>
              <p:tags r:id="rId16"/>
            </p:custDataLst>
          </p:nvPr>
        </p:nvSpPr>
        <p:spPr>
          <a:xfrm>
            <a:off x="11563773" y="6211993"/>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5</a:t>
            </a:r>
            <a:endParaRPr lang="en-US" altLang="zh-CN" sz="1865"/>
          </a:p>
        </p:txBody>
      </p:sp>
      <p:sp>
        <p:nvSpPr>
          <p:cNvPr id="19" name="TextBox 2"/>
          <p:cNvSpPr txBox="1"/>
          <p:nvPr>
            <p:custDataLst>
              <p:tags r:id="rId17"/>
            </p:custDataLst>
          </p:nvPr>
        </p:nvSpPr>
        <p:spPr>
          <a:xfrm>
            <a:off x="3096260" y="281940"/>
            <a:ext cx="5581227" cy="420370"/>
          </a:xfrm>
          <a:prstGeom prst="rect">
            <a:avLst/>
          </a:prstGeom>
          <a:noFill/>
        </p:spPr>
        <p:txBody>
          <a:bodyPr wrap="square">
            <a:spAutoFit/>
          </a:bodyPr>
          <a:p>
            <a:pPr marR="0" defTabSz="914400" fontAlgn="auto">
              <a:buClrTx/>
              <a:buSzTx/>
              <a:buFontTx/>
              <a:buNone/>
              <a:defRPr/>
            </a:pPr>
            <a:r>
              <a:rPr kumimoji="0" lang="zh-CN" sz="2135"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rPr>
              <a:t>未训练过的茶种检测</a:t>
            </a:r>
            <a:endParaRPr kumimoji="0" lang="zh-CN" sz="2135" b="1"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雷达图"/>
          <p:cNvPicPr>
            <a:picLocks noChangeAspect="1"/>
          </p:cNvPicPr>
          <p:nvPr/>
        </p:nvPicPr>
        <p:blipFill>
          <a:blip r:embed="rId1"/>
          <a:stretch>
            <a:fillRect/>
          </a:stretch>
        </p:blipFill>
        <p:spPr>
          <a:xfrm>
            <a:off x="872490" y="3049270"/>
            <a:ext cx="4828540" cy="2896870"/>
          </a:xfrm>
          <a:prstGeom prst="rect">
            <a:avLst/>
          </a:prstGeom>
        </p:spPr>
      </p:pic>
      <p:pic>
        <p:nvPicPr>
          <p:cNvPr id="5123" name="图片 5"/>
          <p:cNvPicPr>
            <a:picLocks noChangeAspect="1"/>
          </p:cNvPicPr>
          <p:nvPr/>
        </p:nvPicPr>
        <p:blipFill>
          <a:blip r:embed="rId2"/>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3"/>
            </p:custDataLst>
          </p:nvPr>
        </p:nvSpPr>
        <p:spPr>
          <a:xfrm>
            <a:off x="230505" y="942975"/>
            <a:ext cx="6457315" cy="2306955"/>
          </a:xfrm>
          <a:prstGeom prst="rect">
            <a:avLst/>
          </a:prstGeom>
          <a:noFill/>
        </p:spPr>
        <p:txBody>
          <a:bodyPr wrap="square" rtlCol="0" anchor="t">
            <a:spAutoFit/>
          </a:bodyPr>
          <a:p>
            <a:pPr indent="339725" fontAlgn="auto">
              <a:lnSpc>
                <a:spcPct val="150000"/>
              </a:lnSpc>
            </a:pPr>
            <a:r>
              <a:rPr lang="zh-CN" altLang="en-US" sz="1600"/>
              <a:t>泛化能力是指一个模型对未见过的新数据（来自于同一类别）的处理能力。也就是说，一个模型的泛化能力越好，它在面对新的、未在训练集中出现过的数据时，能够更准确地预测出正确的输出。对于茶叶检测来说，我们认为模型至少需要能够识别在处于不同环境下的训练过的茶叶品种；进阶的，我们希望模型能够识别出从未训练过的茶叶品种，这会大大降低后续建立茶叶嫩梢数据集的成本。</a:t>
            </a:r>
            <a:endParaRPr lang="zh-CN" altLang="en-US" sz="1600"/>
          </a:p>
        </p:txBody>
      </p:sp>
      <p:sp>
        <p:nvSpPr>
          <p:cNvPr id="6" name="文本框 5"/>
          <p:cNvSpPr txBox="1"/>
          <p:nvPr>
            <p:custDataLst>
              <p:tags r:id="rId4"/>
            </p:custDataLst>
          </p:nvPr>
        </p:nvSpPr>
        <p:spPr>
          <a:xfrm>
            <a:off x="79587" y="220133"/>
            <a:ext cx="4355253" cy="511810"/>
          </a:xfrm>
          <a:prstGeom prst="rect">
            <a:avLst/>
          </a:prstGeom>
          <a:noFill/>
        </p:spPr>
        <p:txBody>
          <a:bodyPr wrap="square" lIns="102400" tIns="51200" rIns="102400" bIns="51200">
            <a:spAutoFit/>
          </a:bodyPr>
          <a:p>
            <a:pPr marR="0" defTabSz="914400" fontAlgn="auto">
              <a:buClrTx/>
              <a:buSzTx/>
              <a:buFontTx/>
              <a:buNone/>
              <a:defRPr/>
            </a:pPr>
            <a:r>
              <a:rPr kumimoji="0" lang="en-US" altLang="zh-CN"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3.</a:t>
            </a:r>
            <a:r>
              <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检测结果可视化</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19" name="TextBox 2"/>
          <p:cNvSpPr txBox="1"/>
          <p:nvPr>
            <p:custDataLst>
              <p:tags r:id="rId5"/>
            </p:custDataLst>
          </p:nvPr>
        </p:nvSpPr>
        <p:spPr>
          <a:xfrm>
            <a:off x="3096260" y="281940"/>
            <a:ext cx="1960245" cy="420370"/>
          </a:xfrm>
          <a:prstGeom prst="rect">
            <a:avLst/>
          </a:prstGeom>
          <a:noFill/>
        </p:spPr>
        <p:txBody>
          <a:bodyPr wrap="square">
            <a:spAutoFit/>
          </a:bodyPr>
          <a:p>
            <a:pPr marR="0" defTabSz="914400" fontAlgn="auto">
              <a:buClrTx/>
              <a:buSzTx/>
              <a:buFontTx/>
              <a:buNone/>
              <a:defRPr/>
            </a:pPr>
            <a:r>
              <a:rPr kumimoji="0" lang="zh-CN" sz="2135"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rPr>
              <a:t>总结</a:t>
            </a:r>
            <a:endParaRPr kumimoji="0" lang="zh-CN" sz="2135" b="1"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endParaRPr>
          </a:p>
        </p:txBody>
      </p:sp>
      <p:graphicFrame>
        <p:nvGraphicFramePr>
          <p:cNvPr id="8" name="表格 7"/>
          <p:cNvGraphicFramePr/>
          <p:nvPr>
            <p:custDataLst>
              <p:tags r:id="rId6"/>
            </p:custDataLst>
          </p:nvPr>
        </p:nvGraphicFramePr>
        <p:xfrm>
          <a:off x="6640830" y="1748155"/>
          <a:ext cx="5335270" cy="4919980"/>
        </p:xfrm>
        <a:graphic>
          <a:graphicData uri="http://schemas.openxmlformats.org/drawingml/2006/table">
            <a:tbl>
              <a:tblPr/>
              <a:tblGrid>
                <a:gridCol w="575310"/>
                <a:gridCol w="1274445"/>
                <a:gridCol w="851535"/>
                <a:gridCol w="851535"/>
                <a:gridCol w="851535"/>
                <a:gridCol w="930910"/>
              </a:tblGrid>
              <a:tr h="378460">
                <a:tc>
                  <a:txBody>
                    <a:bodyPr/>
                    <a:p>
                      <a:pPr indent="0" algn="ctr">
                        <a:buNone/>
                      </a:pPr>
                      <a:r>
                        <a:rPr lang="en-US" sz="1200" b="0">
                          <a:latin typeface="Times New Roman" panose="02020603050405020304" pitchFamily="18" charset="0"/>
                          <a:cs typeface="Times New Roman" panose="02020603050405020304" pitchFamily="18" charset="0"/>
                        </a:rPr>
                        <a:t>T</a:t>
                      </a:r>
                      <a:r>
                        <a:rPr lang="en-US" sz="1200" b="0">
                          <a:latin typeface="Times New Roman" panose="02020603050405020304" pitchFamily="18" charset="0"/>
                          <a:ea typeface="宋体" panose="02010600030101010101" pitchFamily="2" charset="-122"/>
                          <a:cs typeface="Times New Roman" panose="02020603050405020304" pitchFamily="18" charset="0"/>
                        </a:rPr>
                        <a:t>est</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set</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Module</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Precision</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Recall</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F1</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AP50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378460">
                <a:tc rowSpan="2">
                  <a:txBody>
                    <a:bodyPr/>
                    <a:p>
                      <a:pPr indent="0" algn="ctr">
                        <a:buNone/>
                      </a:pPr>
                      <a:r>
                        <a:rPr lang="en-US" sz="1200" b="0">
                          <a:latin typeface="Times New Roman" panose="02020603050405020304" pitchFamily="18" charset="0"/>
                          <a:ea typeface="宋体" panose="02010600030101010101" pitchFamily="2" charset="-122"/>
                          <a:cs typeface="宋体" panose="02010600030101010101" pitchFamily="2" charset="-122"/>
                        </a:rPr>
                        <a:t>①</a:t>
                      </a:r>
                      <a:endParaRPr lang="en-US" altLang="en-US" sz="1200" b="0">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OLO</a:t>
                      </a:r>
                      <a:r>
                        <a:rPr lang="en-US" sz="1200" b="0">
                          <a:latin typeface="Times New Roman" panose="02020603050405020304" pitchFamily="18" charset="0"/>
                          <a:ea typeface="宋体" panose="02010600030101010101" pitchFamily="2" charset="-122"/>
                          <a:cs typeface="Times New Roman" panose="02020603050405020304" pitchFamily="18" charset="0"/>
                        </a:rPr>
                        <a:t>v</a:t>
                      </a:r>
                      <a:r>
                        <a:rPr lang="en-US" sz="1200" b="0">
                          <a:latin typeface="Times New Roman" panose="02020603050405020304" pitchFamily="18" charset="0"/>
                          <a:cs typeface="Times New Roman" panose="02020603050405020304" pitchFamily="18" charset="0"/>
                        </a:rPr>
                        <a:t>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72.90%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8</a:t>
                      </a:r>
                      <a:r>
                        <a:rPr lang="en-US" sz="1200" b="0">
                          <a:latin typeface="Times New Roman" panose="02020603050405020304" pitchFamily="18" charset="0"/>
                          <a:cs typeface="Times New Roman" panose="02020603050405020304" pitchFamily="18" charset="0"/>
                        </a:rPr>
                        <a:t>7.62%</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.796</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8</a:t>
                      </a:r>
                      <a:r>
                        <a:rPr lang="en-US" sz="1200" b="0">
                          <a:latin typeface="Times New Roman" panose="02020603050405020304" pitchFamily="18" charset="0"/>
                          <a:cs typeface="Times New Roman" panose="02020603050405020304" pitchFamily="18" charset="0"/>
                        </a:rPr>
                        <a:t>3.98%</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tr>
              <a:tr h="378460">
                <a:tc vMerge="1">
                  <a:tcPr>
                    <a:lnR w="12700" cap="flat" cmpd="sng">
                      <a:solidFill>
                        <a:srgbClr val="080000"/>
                      </a:solidFill>
                      <a:prstDash val="solid"/>
                      <a:headEnd type="none" w="med" len="med"/>
                      <a:tailEnd type="none" w="med" len="med"/>
                    </a:lnR>
                    <a:lnB w="12700" cap="flat">
                      <a:solidFill>
                        <a:schemeClr val="tx1"/>
                      </a:solidFill>
                      <a:prstDash val="solid"/>
                    </a:lnB>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OCST</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88.35%</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91.06%</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.897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8</a:t>
                      </a:r>
                      <a:r>
                        <a:rPr lang="en-US" sz="1200" b="0">
                          <a:latin typeface="Times New Roman" panose="02020603050405020304" pitchFamily="18" charset="0"/>
                          <a:cs typeface="Times New Roman" panose="02020603050405020304" pitchFamily="18" charset="0"/>
                        </a:rPr>
                        <a:t>9.82%</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378460">
                <a:tc rowSpan="2">
                  <a:txBody>
                    <a:bodyPr/>
                    <a:p>
                      <a:pPr indent="0" algn="ctr">
                        <a:buNone/>
                      </a:pPr>
                      <a:r>
                        <a:rPr lang="en-US" sz="1200" b="0">
                          <a:latin typeface="Times New Roman" panose="02020603050405020304" pitchFamily="18" charset="0"/>
                          <a:ea typeface="宋体" panose="02010600030101010101" pitchFamily="2" charset="-122"/>
                          <a:cs typeface="宋体" panose="02010600030101010101" pitchFamily="2" charset="-122"/>
                        </a:rPr>
                        <a:t>②</a:t>
                      </a:r>
                      <a:endParaRPr lang="en-US" altLang="en-US" sz="1200" b="0">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OLO</a:t>
                      </a:r>
                      <a:r>
                        <a:rPr lang="en-US" sz="1200" b="0">
                          <a:latin typeface="Times New Roman" panose="02020603050405020304" pitchFamily="18" charset="0"/>
                          <a:ea typeface="宋体" panose="02010600030101010101" pitchFamily="2" charset="-122"/>
                          <a:cs typeface="Times New Roman" panose="02020603050405020304" pitchFamily="18" charset="0"/>
                        </a:rPr>
                        <a:t>v</a:t>
                      </a:r>
                      <a:r>
                        <a:rPr lang="en-US" sz="1200" b="0">
                          <a:latin typeface="Times New Roman" panose="02020603050405020304" pitchFamily="18" charset="0"/>
                          <a:cs typeface="Times New Roman" panose="02020603050405020304" pitchFamily="18" charset="0"/>
                        </a:rPr>
                        <a:t>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7</a:t>
                      </a:r>
                      <a:r>
                        <a:rPr lang="en-US" sz="1200" b="0">
                          <a:latin typeface="Times New Roman" panose="02020603050405020304" pitchFamily="18" charset="0"/>
                          <a:cs typeface="Times New Roman" panose="02020603050405020304" pitchFamily="18" charset="0"/>
                        </a:rPr>
                        <a:t>1.46%</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7</a:t>
                      </a:r>
                      <a:r>
                        <a:rPr lang="en-US" sz="1200" b="0">
                          <a:latin typeface="Times New Roman" panose="02020603050405020304" pitchFamily="18" charset="0"/>
                          <a:cs typeface="Times New Roman" panose="02020603050405020304" pitchFamily="18" charset="0"/>
                        </a:rPr>
                        <a:t>9.82%</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.752</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7</a:t>
                      </a:r>
                      <a:r>
                        <a:rPr lang="en-US" sz="1200" b="0">
                          <a:latin typeface="Times New Roman" panose="02020603050405020304" pitchFamily="18" charset="0"/>
                          <a:cs typeface="Times New Roman" panose="02020603050405020304" pitchFamily="18" charset="0"/>
                        </a:rPr>
                        <a:t>9.28%</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8460">
                <a:tc vMerge="1">
                  <a:tcPr>
                    <a:lnR w="12700" cap="flat" cmpd="sng">
                      <a:solidFill>
                        <a:srgbClr val="080000"/>
                      </a:solidFill>
                      <a:prstDash val="solid"/>
                      <a:headEnd type="none" w="med" len="med"/>
                      <a:tailEnd type="none" w="med" len="med"/>
                    </a:lnR>
                    <a:lnB w="12700" cap="flat">
                      <a:solidFill>
                        <a:schemeClr val="tx1"/>
                      </a:solidFill>
                      <a:prstDash val="solid"/>
                    </a:lnB>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OCST</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8</a:t>
                      </a:r>
                      <a:r>
                        <a:rPr lang="en-US" sz="1200" b="0">
                          <a:latin typeface="Times New Roman" panose="02020603050405020304" pitchFamily="18" charset="0"/>
                          <a:cs typeface="Times New Roman" panose="02020603050405020304" pitchFamily="18" charset="0"/>
                        </a:rPr>
                        <a:t>5.08%</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8</a:t>
                      </a:r>
                      <a:r>
                        <a:rPr lang="en-US" sz="1200" b="0">
                          <a:latin typeface="Times New Roman" panose="02020603050405020304" pitchFamily="18" charset="0"/>
                          <a:cs typeface="Times New Roman" panose="02020603050405020304" pitchFamily="18" charset="0"/>
                        </a:rPr>
                        <a:t>5.53%</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.853</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8</a:t>
                      </a:r>
                      <a:r>
                        <a:rPr lang="en-US" sz="1200" b="0">
                          <a:latin typeface="Times New Roman" panose="02020603050405020304" pitchFamily="18" charset="0"/>
                          <a:cs typeface="Times New Roman" panose="02020603050405020304" pitchFamily="18" charset="0"/>
                        </a:rPr>
                        <a:t>5.86%</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378460">
                <a:tc rowSpan="2">
                  <a:txBody>
                    <a:bodyPr/>
                    <a:p>
                      <a:pPr indent="0" algn="ctr">
                        <a:buNone/>
                      </a:pPr>
                      <a:r>
                        <a:rPr lang="en-US" sz="1200" b="0">
                          <a:latin typeface="Times New Roman" panose="02020603050405020304" pitchFamily="18" charset="0"/>
                          <a:ea typeface="宋体" panose="02010600030101010101" pitchFamily="2" charset="-122"/>
                          <a:cs typeface="宋体" panose="02010600030101010101" pitchFamily="2" charset="-122"/>
                        </a:rPr>
                        <a:t>③</a:t>
                      </a:r>
                      <a:endParaRPr lang="en-US" altLang="en-US" sz="1200" b="0">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OLO</a:t>
                      </a:r>
                      <a:r>
                        <a:rPr lang="en-US" sz="1200" b="0">
                          <a:latin typeface="Times New Roman" panose="02020603050405020304" pitchFamily="18" charset="0"/>
                          <a:ea typeface="宋体" panose="02010600030101010101" pitchFamily="2" charset="-122"/>
                          <a:cs typeface="Times New Roman" panose="02020603050405020304" pitchFamily="18" charset="0"/>
                        </a:rPr>
                        <a:t>v</a:t>
                      </a:r>
                      <a:r>
                        <a:rPr lang="en-US" sz="1200" b="0">
                          <a:latin typeface="Times New Roman" panose="02020603050405020304" pitchFamily="18" charset="0"/>
                          <a:cs typeface="Times New Roman" panose="02020603050405020304" pitchFamily="18" charset="0"/>
                        </a:rPr>
                        <a:t>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6</a:t>
                      </a:r>
                      <a:r>
                        <a:rPr lang="en-US" sz="1200" b="0">
                          <a:latin typeface="Times New Roman" panose="02020603050405020304" pitchFamily="18" charset="0"/>
                          <a:cs typeface="Times New Roman" panose="02020603050405020304" pitchFamily="18" charset="0"/>
                        </a:rPr>
                        <a:t>0.02%</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5</a:t>
                      </a:r>
                      <a:r>
                        <a:rPr lang="en-US" sz="1200" b="0">
                          <a:latin typeface="Times New Roman" panose="02020603050405020304" pitchFamily="18" charset="0"/>
                          <a:cs typeface="Times New Roman" panose="02020603050405020304" pitchFamily="18" charset="0"/>
                        </a:rPr>
                        <a:t>0.96%</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.559</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50.35%</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8460">
                <a:tc vMerge="1">
                  <a:tcPr>
                    <a:lnR w="12700" cap="flat" cmpd="sng">
                      <a:solidFill>
                        <a:srgbClr val="080000"/>
                      </a:solidFill>
                      <a:prstDash val="solid"/>
                      <a:headEnd type="none" w="med" len="med"/>
                      <a:tailEnd type="none" w="med" len="med"/>
                    </a:lnR>
                    <a:lnB w="12700" cap="flat">
                      <a:solidFill>
                        <a:schemeClr val="tx1"/>
                      </a:solidFill>
                      <a:prstDash val="solid"/>
                    </a:lnB>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OCST</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7</a:t>
                      </a:r>
                      <a:r>
                        <a:rPr lang="en-US" sz="1200" b="0">
                          <a:latin typeface="Times New Roman" panose="02020603050405020304" pitchFamily="18" charset="0"/>
                          <a:cs typeface="Times New Roman" panose="02020603050405020304" pitchFamily="18" charset="0"/>
                        </a:rPr>
                        <a:t>8.46%</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6</a:t>
                      </a:r>
                      <a:r>
                        <a:rPr lang="en-US" sz="1200" b="0">
                          <a:latin typeface="Times New Roman" panose="02020603050405020304" pitchFamily="18" charset="0"/>
                          <a:cs typeface="Times New Roman" panose="02020603050405020304" pitchFamily="18" charset="0"/>
                        </a:rPr>
                        <a:t>0.98%</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.686</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6</a:t>
                      </a:r>
                      <a:r>
                        <a:rPr lang="en-US" sz="1200" b="0">
                          <a:latin typeface="Times New Roman" panose="02020603050405020304" pitchFamily="18" charset="0"/>
                          <a:cs typeface="Times New Roman" panose="02020603050405020304" pitchFamily="18" charset="0"/>
                        </a:rPr>
                        <a:t>8.52%</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378460">
                <a:tc rowSpan="2">
                  <a:txBody>
                    <a:bodyPr/>
                    <a:p>
                      <a:pPr indent="0" algn="ctr">
                        <a:buNone/>
                      </a:pPr>
                      <a:r>
                        <a:rPr lang="en-US" sz="1200" b="0">
                          <a:latin typeface="Times New Roman" panose="02020603050405020304" pitchFamily="18" charset="0"/>
                          <a:ea typeface="宋体" panose="02010600030101010101" pitchFamily="2" charset="-122"/>
                          <a:cs typeface="宋体" panose="02010600030101010101" pitchFamily="2" charset="-122"/>
                        </a:rPr>
                        <a:t>④</a:t>
                      </a:r>
                      <a:endParaRPr lang="en-US" altLang="en-US" sz="1200" b="0">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OLO</a:t>
                      </a:r>
                      <a:r>
                        <a:rPr lang="en-US" sz="1200" b="0">
                          <a:latin typeface="Times New Roman" panose="02020603050405020304" pitchFamily="18" charset="0"/>
                          <a:ea typeface="宋体" panose="02010600030101010101" pitchFamily="2" charset="-122"/>
                          <a:cs typeface="Times New Roman" panose="02020603050405020304" pitchFamily="18" charset="0"/>
                        </a:rPr>
                        <a:t>v</a:t>
                      </a:r>
                      <a:r>
                        <a:rPr lang="en-US" sz="1200" b="0">
                          <a:latin typeface="Times New Roman" panose="02020603050405020304" pitchFamily="18" charset="0"/>
                          <a:cs typeface="Times New Roman" panose="02020603050405020304" pitchFamily="18" charset="0"/>
                        </a:rPr>
                        <a:t>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6</a:t>
                      </a:r>
                      <a:r>
                        <a:rPr lang="en-US" sz="1200" b="0">
                          <a:latin typeface="Times New Roman" panose="02020603050405020304" pitchFamily="18" charset="0"/>
                          <a:cs typeface="Times New Roman" panose="02020603050405020304" pitchFamily="18" charset="0"/>
                        </a:rPr>
                        <a:t>1.47%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3</a:t>
                      </a:r>
                      <a:r>
                        <a:rPr lang="en-US" sz="1200" b="0">
                          <a:latin typeface="Times New Roman" panose="02020603050405020304" pitchFamily="18" charset="0"/>
                          <a:cs typeface="Times New Roman" panose="02020603050405020304" pitchFamily="18" charset="0"/>
                        </a:rPr>
                        <a:t>3.97%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.438</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41.17%</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8460">
                <a:tc vMerge="1">
                  <a:tcPr>
                    <a:lnR w="12700" cap="flat" cmpd="sng">
                      <a:solidFill>
                        <a:srgbClr val="080000"/>
                      </a:solidFill>
                      <a:prstDash val="solid"/>
                      <a:headEnd type="none" w="med" len="med"/>
                      <a:tailEnd type="none" w="med" len="med"/>
                    </a:lnR>
                    <a:lnB w="12700" cap="flat">
                      <a:solidFill>
                        <a:schemeClr val="tx1"/>
                      </a:solidFill>
                      <a:prstDash val="solid"/>
                    </a:lnB>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OCST</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7</a:t>
                      </a:r>
                      <a:r>
                        <a:rPr lang="en-US" sz="1200" b="0">
                          <a:latin typeface="Times New Roman" panose="02020603050405020304" pitchFamily="18" charset="0"/>
                          <a:cs typeface="Times New Roman" panose="02020603050405020304" pitchFamily="18" charset="0"/>
                        </a:rPr>
                        <a:t>9.37%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5</a:t>
                      </a:r>
                      <a:r>
                        <a:rPr lang="en-US" sz="1200" b="0">
                          <a:latin typeface="Times New Roman" panose="02020603050405020304" pitchFamily="18" charset="0"/>
                          <a:cs typeface="Times New Roman" panose="02020603050405020304" pitchFamily="18" charset="0"/>
                        </a:rPr>
                        <a:t>3.31%</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.638</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6</a:t>
                      </a:r>
                      <a:r>
                        <a:rPr lang="en-US" sz="1200" b="0">
                          <a:latin typeface="Times New Roman" panose="02020603050405020304" pitchFamily="18" charset="0"/>
                          <a:cs typeface="Times New Roman" panose="02020603050405020304" pitchFamily="18" charset="0"/>
                        </a:rPr>
                        <a:t>0.97%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378460">
                <a:tc rowSpan="2">
                  <a:txBody>
                    <a:bodyPr/>
                    <a:p>
                      <a:pPr indent="0" algn="ctr">
                        <a:buNone/>
                      </a:pPr>
                      <a:r>
                        <a:rPr lang="en-US" sz="1200" b="0">
                          <a:latin typeface="Times New Roman" panose="02020603050405020304" pitchFamily="18" charset="0"/>
                          <a:ea typeface="宋体" panose="02010600030101010101" pitchFamily="2" charset="-122"/>
                          <a:cs typeface="宋体" panose="02010600030101010101" pitchFamily="2" charset="-122"/>
                        </a:rPr>
                        <a:t>⑤</a:t>
                      </a:r>
                      <a:endParaRPr lang="en-US" altLang="en-US" sz="1200" b="0">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OLO</a:t>
                      </a:r>
                      <a:r>
                        <a:rPr lang="en-US" sz="1200" b="0">
                          <a:latin typeface="Times New Roman" panose="02020603050405020304" pitchFamily="18" charset="0"/>
                          <a:ea typeface="宋体" panose="02010600030101010101" pitchFamily="2" charset="-122"/>
                          <a:cs typeface="Times New Roman" panose="02020603050405020304" pitchFamily="18" charset="0"/>
                        </a:rPr>
                        <a:t>v</a:t>
                      </a:r>
                      <a:r>
                        <a:rPr lang="en-US" sz="1200" b="0">
                          <a:latin typeface="Times New Roman" panose="02020603050405020304" pitchFamily="18" charset="0"/>
                          <a:cs typeface="Times New Roman" panose="02020603050405020304" pitchFamily="18" charset="0"/>
                        </a:rPr>
                        <a:t>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59.66%</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22.743%</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.330</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31.49%</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8460">
                <a:tc vMerge="1">
                  <a:tcPr>
                    <a:lnR w="12700" cap="flat" cmpd="sng">
                      <a:solidFill>
                        <a:srgbClr val="080000"/>
                      </a:solidFill>
                      <a:prstDash val="solid"/>
                      <a:headEnd type="none" w="med" len="med"/>
                      <a:tailEnd type="none" w="med" len="med"/>
                    </a:lnR>
                    <a:lnB w="12700">
                      <a:solidFill>
                        <a:schemeClr val="tx1"/>
                      </a:solidFill>
                      <a:prstDash val="solid"/>
                    </a:lnB>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OCST</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81.69%</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52.13%</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.636</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64.27%</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378460">
                <a:tc rowSpan="2">
                  <a:txBody>
                    <a:bodyPr/>
                    <a:p>
                      <a:pPr indent="0" algn="ctr">
                        <a:buNone/>
                      </a:pPr>
                      <a:r>
                        <a:rPr lang="en-US" sz="1200" b="0">
                          <a:latin typeface="Times New Roman" panose="02020603050405020304" pitchFamily="18" charset="0"/>
                          <a:ea typeface="宋体" panose="02010600030101010101" pitchFamily="2" charset="-122"/>
                          <a:cs typeface="宋体" panose="02010600030101010101" pitchFamily="2" charset="-122"/>
                        </a:rPr>
                        <a:t>⑥</a:t>
                      </a:r>
                      <a:endParaRPr lang="en-US" altLang="en-US" sz="1200" b="0">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OLO</a:t>
                      </a:r>
                      <a:r>
                        <a:rPr lang="en-US" sz="1200" b="0">
                          <a:latin typeface="Times New Roman" panose="02020603050405020304" pitchFamily="18" charset="0"/>
                          <a:ea typeface="宋体" panose="02010600030101010101" pitchFamily="2" charset="-122"/>
                          <a:cs typeface="Times New Roman" panose="02020603050405020304" pitchFamily="18" charset="0"/>
                        </a:rPr>
                        <a:t>v</a:t>
                      </a:r>
                      <a:r>
                        <a:rPr lang="en-US" sz="1200" b="0">
                          <a:latin typeface="Times New Roman" panose="02020603050405020304" pitchFamily="18" charset="0"/>
                          <a:cs typeface="Times New Roman" panose="02020603050405020304" pitchFamily="18" charset="0"/>
                        </a:rPr>
                        <a:t>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a:solidFill>
                        <a:schemeClr val="tx1"/>
                      </a:solidFill>
                      <a:prstDash val="soli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6</a:t>
                      </a:r>
                      <a:r>
                        <a:rPr lang="en-US" sz="1200" b="0">
                          <a:latin typeface="Times New Roman" panose="02020603050405020304" pitchFamily="18" charset="0"/>
                          <a:cs typeface="Times New Roman" panose="02020603050405020304" pitchFamily="18" charset="0"/>
                        </a:rPr>
                        <a:t>2.90%</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49.00%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.558</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55.73%</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8460">
                <a:tc vMerge="1">
                  <a:tcPr>
                    <a:lnL>
                      <a:noFill/>
                    </a:lnL>
                    <a:lnR w="12700">
                      <a:solidFill>
                        <a:schemeClr val="tx1"/>
                      </a:solidFill>
                      <a:prstDash val="solid"/>
                    </a:lnR>
                    <a:lnB w="19050">
                      <a:solidFill>
                        <a:schemeClr val="tx1"/>
                      </a:solidFill>
                      <a:prstDash val="solid"/>
                    </a:lnB>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Y</a:t>
                      </a:r>
                      <a:r>
                        <a:rPr lang="en-US" sz="1200" b="0">
                          <a:latin typeface="Times New Roman" panose="02020603050405020304" pitchFamily="18" charset="0"/>
                          <a:cs typeface="Times New Roman" panose="02020603050405020304" pitchFamily="18" charset="0"/>
                        </a:rPr>
                        <a:t>OCST</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a:solidFill>
                        <a:schemeClr val="tx1"/>
                      </a:solidFill>
                      <a:prstDash val="solid"/>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8</a:t>
                      </a:r>
                      <a:r>
                        <a:rPr lang="en-US" sz="1200" b="0">
                          <a:latin typeface="Times New Roman" panose="02020603050405020304" pitchFamily="18" charset="0"/>
                          <a:cs typeface="Times New Roman" panose="02020603050405020304" pitchFamily="18" charset="0"/>
                        </a:rPr>
                        <a:t>8.89%</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6</a:t>
                      </a:r>
                      <a:r>
                        <a:rPr lang="en-US" sz="1200" b="0">
                          <a:latin typeface="Times New Roman" panose="02020603050405020304" pitchFamily="18" charset="0"/>
                          <a:cs typeface="Times New Roman" panose="02020603050405020304" pitchFamily="18" charset="0"/>
                        </a:rPr>
                        <a:t>4.65%</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0</a:t>
                      </a:r>
                      <a:r>
                        <a:rPr lang="en-US" sz="1200" b="0">
                          <a:latin typeface="Times New Roman" panose="02020603050405020304" pitchFamily="18" charset="0"/>
                          <a:cs typeface="Times New Roman" panose="02020603050405020304" pitchFamily="18" charset="0"/>
                        </a:rPr>
                        <a:t>.748</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ea typeface="宋体" panose="02010600030101010101" pitchFamily="2" charset="-122"/>
                          <a:cs typeface="Times New Roman" panose="02020603050405020304" pitchFamily="18" charset="0"/>
                        </a:rPr>
                        <a:t>7</a:t>
                      </a:r>
                      <a:r>
                        <a:rPr lang="en-US" sz="1200" b="0">
                          <a:latin typeface="Times New Roman" panose="02020603050405020304" pitchFamily="18" charset="0"/>
                          <a:cs typeface="Times New Roman" panose="02020603050405020304" pitchFamily="18" charset="0"/>
                        </a:rPr>
                        <a:t>5.97%</a:t>
                      </a:r>
                      <a:endParaRPr lang="en-US" altLang="en-US" sz="12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5" name="矩形 24"/>
          <p:cNvSpPr/>
          <p:nvPr>
            <p:custDataLst>
              <p:tags r:id="rId7"/>
            </p:custDataLst>
          </p:nvPr>
        </p:nvSpPr>
        <p:spPr>
          <a:xfrm>
            <a:off x="230505" y="5946775"/>
            <a:ext cx="6113145" cy="721360"/>
          </a:xfrm>
          <a:prstGeom prst="rect">
            <a:avLst/>
          </a:prstGeom>
          <a:solidFill>
            <a:srgbClr val="42556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latin typeface="微软雅黑" panose="020B0503020204020204" charset="-122"/>
                <a:ea typeface="微软雅黑" panose="020B0503020204020204" charset="-122"/>
              </a:rPr>
              <a:t>小结：激活后的模型在各大</a:t>
            </a:r>
            <a:r>
              <a:rPr lang="zh-CN" altLang="en-US" sz="2000">
                <a:solidFill>
                  <a:srgbClr val="FF0000"/>
                </a:solidFill>
                <a:latin typeface="微软雅黑" panose="020B0503020204020204" charset="-122"/>
                <a:ea typeface="微软雅黑" panose="020B0503020204020204" charset="-122"/>
              </a:rPr>
              <a:t>未见过数据集</a:t>
            </a:r>
            <a:r>
              <a:rPr lang="zh-CN" altLang="en-US" sz="2000">
                <a:latin typeface="微软雅黑" panose="020B0503020204020204" charset="-122"/>
                <a:ea typeface="微软雅黑" panose="020B0503020204020204" charset="-122"/>
              </a:rPr>
              <a:t>上展现出了非常强大的泛化能力</a:t>
            </a:r>
            <a:endParaRPr lang="zh-CN" altLang="en-US" sz="2000">
              <a:latin typeface="微软雅黑" panose="020B0503020204020204" charset="-122"/>
              <a:ea typeface="微软雅黑" panose="020B0503020204020204" charset="-122"/>
            </a:endParaRPr>
          </a:p>
        </p:txBody>
      </p:sp>
      <p:sp>
        <p:nvSpPr>
          <p:cNvPr id="15" name="文本框 14"/>
          <p:cNvSpPr txBox="1"/>
          <p:nvPr>
            <p:custDataLst>
              <p:tags r:id="rId8"/>
            </p:custDataLst>
          </p:nvPr>
        </p:nvSpPr>
        <p:spPr>
          <a:xfrm>
            <a:off x="1488440" y="5565775"/>
            <a:ext cx="4006850" cy="306705"/>
          </a:xfrm>
          <a:prstGeom prst="rect">
            <a:avLst/>
          </a:prstGeom>
          <a:noFill/>
        </p:spPr>
        <p:txBody>
          <a:bodyPr wrap="square" rtlCol="0" anchor="t">
            <a:spAutoFit/>
          </a:bodyPr>
          <a:p>
            <a:pPr algn="ctr"/>
            <a:r>
              <a:rPr lang="zh-CN" altLang="en-US" sz="1400">
                <a:sym typeface="+mn-ea"/>
              </a:rPr>
              <a:t>图</a:t>
            </a:r>
            <a:r>
              <a:rPr lang="en-US" altLang="zh-CN" sz="1400">
                <a:sym typeface="+mn-ea"/>
              </a:rPr>
              <a:t>. </a:t>
            </a:r>
            <a:r>
              <a:rPr lang="zh-CN" altLang="en-US" sz="1400">
                <a:sym typeface="+mn-ea"/>
              </a:rPr>
              <a:t>两个模型在各测试集上的</a:t>
            </a:r>
            <a:r>
              <a:rPr lang="en-US" altLang="zh-CN" sz="1400">
                <a:sym typeface="+mn-ea"/>
              </a:rPr>
              <a:t>AP50</a:t>
            </a:r>
            <a:r>
              <a:rPr lang="zh-CN" altLang="en-US" sz="1400">
                <a:sym typeface="+mn-ea"/>
              </a:rPr>
              <a:t>雷达图</a:t>
            </a:r>
            <a:endParaRPr lang="zh-CN" altLang="en-US" sz="1400">
              <a:sym typeface="+mn-ea"/>
            </a:endParaRPr>
          </a:p>
        </p:txBody>
      </p:sp>
      <p:sp>
        <p:nvSpPr>
          <p:cNvPr id="16" name="文本框 15"/>
          <p:cNvSpPr txBox="1"/>
          <p:nvPr>
            <p:custDataLst>
              <p:tags r:id="rId9"/>
            </p:custDataLst>
          </p:nvPr>
        </p:nvSpPr>
        <p:spPr>
          <a:xfrm>
            <a:off x="6974840" y="1355090"/>
            <a:ext cx="4850130" cy="306705"/>
          </a:xfrm>
          <a:prstGeom prst="rect">
            <a:avLst/>
          </a:prstGeom>
          <a:noFill/>
        </p:spPr>
        <p:txBody>
          <a:bodyPr wrap="square" rtlCol="0" anchor="t">
            <a:spAutoFit/>
          </a:bodyPr>
          <a:p>
            <a:pPr algn="ctr"/>
            <a:r>
              <a:rPr lang="zh-CN" altLang="en-US" sz="1400">
                <a:sym typeface="+mn-ea"/>
              </a:rPr>
              <a:t>表</a:t>
            </a:r>
            <a:r>
              <a:rPr lang="en-US" altLang="zh-CN" sz="1400">
                <a:sym typeface="+mn-ea"/>
              </a:rPr>
              <a:t>. </a:t>
            </a:r>
            <a:r>
              <a:rPr lang="zh-CN" altLang="en-US" sz="1400">
                <a:sym typeface="+mn-ea"/>
              </a:rPr>
              <a:t>两个模型在各测试集上</a:t>
            </a:r>
            <a:r>
              <a:rPr lang="zh-CN" sz="1400">
                <a:sym typeface="+mn-ea"/>
              </a:rPr>
              <a:t>性能参数</a:t>
            </a:r>
            <a:endParaRPr lang="zh-CN" sz="1400">
              <a:sym typeface="+mn-ea"/>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5"/>
          <p:cNvPicPr>
            <a:picLocks noChangeAspect="1"/>
          </p:cNvPicPr>
          <p:nvPr/>
        </p:nvPicPr>
        <p:blipFill>
          <a:blip r:embed="rId1"/>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587" y="220133"/>
            <a:ext cx="1927013" cy="511810"/>
          </a:xfrm>
          <a:prstGeom prst="rect">
            <a:avLst/>
          </a:prstGeom>
          <a:noFill/>
        </p:spPr>
        <p:txBody>
          <a:bodyPr wrap="square" lIns="102400" tIns="51200" rIns="102400" bIns="51200">
            <a:spAutoFit/>
          </a:bodyPr>
          <a:p>
            <a:pPr marR="0" defTabSz="914400" fontAlgn="auto">
              <a:buClrTx/>
              <a:buSzTx/>
              <a:buFontTx/>
              <a:buNone/>
              <a:defRPr/>
            </a:pPr>
            <a:r>
              <a:rPr kumimoji="0" lang="en-US" altLang="zh-CN"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1.</a:t>
            </a:r>
            <a:r>
              <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研究背景</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3" name="文本框 2"/>
          <p:cNvSpPr txBox="1"/>
          <p:nvPr>
            <p:custDataLst>
              <p:tags r:id="rId2"/>
            </p:custDataLst>
          </p:nvPr>
        </p:nvSpPr>
        <p:spPr>
          <a:xfrm>
            <a:off x="2142913" y="293793"/>
            <a:ext cx="6474460" cy="420370"/>
          </a:xfrm>
          <a:prstGeom prst="rect">
            <a:avLst/>
          </a:prstGeom>
          <a:noFill/>
        </p:spPr>
        <p:txBody>
          <a:bodyPr wrap="square" rtlCol="0" anchor="t">
            <a:spAutoFit/>
          </a:bodyPr>
          <a:p>
            <a:pPr algn="l"/>
            <a:r>
              <a:rPr lang="zh-CN" sz="2135">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rPr>
              <a:t>一种用深度图激活的注意力机制实现茶叶跨品种检测</a:t>
            </a:r>
            <a:endParaRPr lang="zh-CN" sz="2135">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endParaRPr>
          </a:p>
        </p:txBody>
      </p:sp>
      <p:sp>
        <p:nvSpPr>
          <p:cNvPr id="4" name="文本框 3"/>
          <p:cNvSpPr txBox="1"/>
          <p:nvPr/>
        </p:nvSpPr>
        <p:spPr>
          <a:xfrm>
            <a:off x="255270" y="1268095"/>
            <a:ext cx="11396980" cy="5077460"/>
          </a:xfrm>
          <a:prstGeom prst="rect">
            <a:avLst/>
          </a:prstGeom>
          <a:noFill/>
        </p:spPr>
        <p:txBody>
          <a:bodyPr wrap="square" rtlCol="0" anchor="t">
            <a:spAutoFit/>
          </a:bodyPr>
          <a:p>
            <a:pPr indent="457200" fontAlgn="auto">
              <a:lnSpc>
                <a:spcPct val="150000"/>
              </a:lnSpc>
            </a:pPr>
            <a:r>
              <a:rPr lang="zh-CN" altLang="en-US" b="1"/>
              <a:t>研究背景：</a:t>
            </a:r>
            <a:r>
              <a:rPr lang="zh-CN" altLang="en-US"/>
              <a:t>想最大化地发挥模型的性能，需要大量的标注数据来训练模型，考虑到茶叶有着成千上万的品种，彼此之间也存在较大的区别，想要建立健全的数据库，需要对各种品种，各种环境，各种季节的样本进行采集。而在农业领域，很少有公开可用的数据集，在许多情况下，研究人员需要开发自己的数据集，所以对于茶叶这类农作物来说，收集并标定出优质的数据需要非常高的成本。因此如何提高模型的泛化能力，用尽可能少的样本去训练出适用于各种情况下的模型是一个非常有实际应用意义的难题。目前，主流的处理方法包括数据增强、迁移学习和半监督学习等。</a:t>
            </a:r>
            <a:endParaRPr lang="zh-CN" altLang="en-US"/>
          </a:p>
          <a:p>
            <a:pPr indent="457200" fontAlgn="auto">
              <a:lnSpc>
                <a:spcPct val="150000"/>
              </a:lnSpc>
            </a:pPr>
            <a:r>
              <a:rPr lang="zh-CN" altLang="en-US" b="1"/>
              <a:t>研究内容：</a:t>
            </a:r>
            <a:r>
              <a:rPr lang="zh-CN" altLang="en-US"/>
              <a:t>为了改善茶叶嫩梢检测需要大量数据的痛点，提高检测模型的泛化能力，我们提出了一种引入用深度图激活的自适应极限注意力的模型You Only See Tea（YOST）。在原YOLOv7模型的基础上，用共享参数的backbone分别处理彩色图像和深度图像，并设计了一个可以通过深度图激活的极限注意力机制，通过对比输入图片和数据库中的图片的相似度得到激活系数。对训练好的模型进行激活，在牺牲了多分类任务的前提下，将单类别目标的检测效果达到极致。该模型在复杂环境下的识别效果有明显提升，甚至在跨茶叶品种识别中也可以得到非常良好的检测结果。</a:t>
            </a:r>
            <a:endParaRPr lang="zh-CN" altLang="en-US"/>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5"/>
          <p:cNvPicPr>
            <a:picLocks noChangeAspect="1"/>
          </p:cNvPicPr>
          <p:nvPr/>
        </p:nvPicPr>
        <p:blipFill>
          <a:blip r:embed="rId1"/>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587" y="220133"/>
            <a:ext cx="1927013" cy="511810"/>
          </a:xfrm>
          <a:prstGeom prst="rect">
            <a:avLst/>
          </a:prstGeom>
          <a:noFill/>
        </p:spPr>
        <p:txBody>
          <a:bodyPr wrap="square" lIns="102400" tIns="51200" rIns="102400" bIns="51200">
            <a:spAutoFit/>
          </a:bodyPr>
          <a:p>
            <a:pPr marR="0" defTabSz="914400" fontAlgn="auto">
              <a:buClrTx/>
              <a:buSzTx/>
              <a:buFontTx/>
              <a:buNone/>
              <a:defRPr/>
            </a:pPr>
            <a:r>
              <a:rPr kumimoji="0" lang="en-US" altLang="zh-CN"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1.</a:t>
            </a:r>
            <a:r>
              <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研究背景</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3" name="文本框 2"/>
          <p:cNvSpPr txBox="1"/>
          <p:nvPr>
            <p:custDataLst>
              <p:tags r:id="rId2"/>
            </p:custDataLst>
          </p:nvPr>
        </p:nvSpPr>
        <p:spPr>
          <a:xfrm>
            <a:off x="2142913" y="293793"/>
            <a:ext cx="6474460" cy="420370"/>
          </a:xfrm>
          <a:prstGeom prst="rect">
            <a:avLst/>
          </a:prstGeom>
          <a:noFill/>
        </p:spPr>
        <p:txBody>
          <a:bodyPr wrap="square" rtlCol="0" anchor="t">
            <a:spAutoFit/>
          </a:bodyPr>
          <a:p>
            <a:pPr algn="l"/>
            <a:r>
              <a:rPr lang="zh-CN" sz="2135">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rPr>
              <a:t>一种用深度图激活的注意力机制实现茶叶跨品种检测</a:t>
            </a:r>
            <a:endParaRPr lang="zh-CN" sz="2135">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endParaRPr>
          </a:p>
        </p:txBody>
      </p:sp>
      <p:pic>
        <p:nvPicPr>
          <p:cNvPr id="648065527" name="图片 1"/>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498475" y="2261235"/>
            <a:ext cx="7360920" cy="4010660"/>
          </a:xfrm>
          <a:prstGeom prst="rect">
            <a:avLst/>
          </a:prstGeom>
          <a:noFill/>
          <a:ln>
            <a:noFill/>
          </a:ln>
        </p:spPr>
      </p:pic>
      <p:grpSp>
        <p:nvGrpSpPr>
          <p:cNvPr id="2" name="组合 1"/>
          <p:cNvGrpSpPr/>
          <p:nvPr/>
        </p:nvGrpSpPr>
        <p:grpSpPr>
          <a:xfrm>
            <a:off x="8157845" y="2173605"/>
            <a:ext cx="3493135" cy="4238911"/>
            <a:chOff x="9081" y="1797"/>
            <a:chExt cx="4703" cy="3399"/>
          </a:xfrm>
        </p:grpSpPr>
        <p:sp>
          <p:nvSpPr>
            <p:cNvPr id="5" name="矩形 4"/>
            <p:cNvSpPr/>
            <p:nvPr>
              <p:custDataLst>
                <p:tags r:id="rId5"/>
              </p:custDataLst>
            </p:nvPr>
          </p:nvSpPr>
          <p:spPr>
            <a:xfrm>
              <a:off x="9081" y="1867"/>
              <a:ext cx="4703" cy="3286"/>
            </a:xfrm>
            <a:prstGeom prst="rect">
              <a:avLst/>
            </a:prstGeom>
          </p:spPr>
          <p:style>
            <a:lnRef idx="2">
              <a:srgbClr val="42556C">
                <a:shade val="50000"/>
              </a:srgbClr>
            </a:lnRef>
            <a:fillRef idx="1">
              <a:srgbClr val="42556C"/>
            </a:fillRef>
            <a:effectRef idx="0">
              <a:srgbClr val="42556C"/>
            </a:effectRef>
            <a:fontRef idx="minor">
              <a:sysClr val="window" lastClr="FFFFFF"/>
            </a:fontRef>
          </p:style>
          <p:txBody>
            <a:bodyPr rtlCol="0" anchor="ctr"/>
            <a:p>
              <a:pPr algn="ctr"/>
              <a:endParaRPr lang="zh-CN" altLang="en-US">
                <a:solidFill>
                  <a:sysClr val="window" lastClr="FFFFFF"/>
                </a:solidFill>
                <a:latin typeface="Calibri Light" panose="020F0302020204030204" charset="0"/>
                <a:ea typeface="微软雅黑 Light" panose="020B0502040204020203" charset="-122"/>
              </a:endParaRPr>
            </a:p>
          </p:txBody>
        </p:sp>
        <p:sp>
          <p:nvSpPr>
            <p:cNvPr id="9" name="文本框 8"/>
            <p:cNvSpPr txBox="1"/>
            <p:nvPr>
              <p:custDataLst>
                <p:tags r:id="rId6"/>
              </p:custDataLst>
            </p:nvPr>
          </p:nvSpPr>
          <p:spPr>
            <a:xfrm>
              <a:off x="9172" y="1797"/>
              <a:ext cx="4612" cy="3399"/>
            </a:xfrm>
            <a:prstGeom prst="rect">
              <a:avLst/>
            </a:prstGeom>
            <a:noFill/>
            <a:ln w="9525">
              <a:noFill/>
            </a:ln>
          </p:spPr>
          <p:txBody>
            <a:bodyPr wrap="square">
              <a:noAutofit/>
            </a:bodyPr>
            <a:p>
              <a:pPr indent="0" fontAlgn="auto">
                <a:lnSpc>
                  <a:spcPct val="150000"/>
                </a:lnSpc>
              </a:pPr>
              <a:r>
                <a:rPr lang="zh-CN" altLang="en-US" b="0" noProof="0">
                  <a:ln>
                    <a:noFill/>
                  </a:ln>
                  <a:solidFill>
                    <a:sysClr val="window" lastClr="FFFFFF"/>
                  </a:solidFill>
                  <a:effectLst/>
                  <a:uLnTx/>
                  <a:uFillTx/>
                  <a:latin typeface="Calibri Light" panose="020F0302020204030204"/>
                  <a:ea typeface="微软雅黑 Light" panose="020B0502040204020203" charset="-122"/>
                </a:rPr>
                <a:t>基于</a:t>
              </a:r>
              <a:r>
                <a:rPr lang="en-US" altLang="zh-CN" b="0" noProof="0">
                  <a:ln>
                    <a:noFill/>
                  </a:ln>
                  <a:solidFill>
                    <a:sysClr val="window" lastClr="FFFFFF"/>
                  </a:solidFill>
                  <a:effectLst/>
                  <a:uLnTx/>
                  <a:uFillTx/>
                  <a:latin typeface="Calibri Light" panose="020F0302020204030204"/>
                  <a:ea typeface="微软雅黑 Light" panose="020B0502040204020203" charset="-122"/>
                </a:rPr>
                <a:t>YOLOv7</a:t>
              </a:r>
              <a:r>
                <a:rPr lang="zh-CN" altLang="en-US" b="0" noProof="0">
                  <a:ln>
                    <a:noFill/>
                  </a:ln>
                  <a:solidFill>
                    <a:sysClr val="window" lastClr="FFFFFF"/>
                  </a:solidFill>
                  <a:effectLst/>
                  <a:uLnTx/>
                  <a:uFillTx/>
                  <a:latin typeface="Calibri Light" panose="020F0302020204030204"/>
                  <a:ea typeface="微软雅黑 Light" panose="020B0502040204020203" charset="-122"/>
                </a:rPr>
                <a:t>框架创建两类图像</a:t>
              </a:r>
              <a:r>
                <a:rPr lang="zh-CN" altLang="en-US" b="0" noProof="0">
                  <a:ln>
                    <a:noFill/>
                  </a:ln>
                  <a:solidFill>
                    <a:srgbClr val="FF0000"/>
                  </a:solidFill>
                  <a:effectLst/>
                  <a:uLnTx/>
                  <a:uFillTx/>
                  <a:latin typeface="Calibri Light" panose="020F0302020204030204"/>
                  <a:ea typeface="微软雅黑 Light" panose="020B0502040204020203" charset="-122"/>
                </a:rPr>
                <a:t>并行处理</a:t>
              </a:r>
              <a:r>
                <a:rPr lang="zh-CN" altLang="en-US" b="0" noProof="0">
                  <a:ln>
                    <a:noFill/>
                  </a:ln>
                  <a:solidFill>
                    <a:sysClr val="window" lastClr="FFFFFF"/>
                  </a:solidFill>
                  <a:effectLst/>
                  <a:uLnTx/>
                  <a:uFillTx/>
                  <a:latin typeface="Calibri Light" panose="020F0302020204030204"/>
                  <a:ea typeface="微软雅黑 Light" panose="020B0502040204020203" charset="-122"/>
                </a:rPr>
                <a:t>的结构。两个</a:t>
              </a:r>
              <a:r>
                <a:rPr lang="en-US" altLang="zh-CN" noProof="0">
                  <a:ln>
                    <a:noFill/>
                  </a:ln>
                  <a:solidFill>
                    <a:sysClr val="window" lastClr="FFFFFF"/>
                  </a:solidFill>
                  <a:effectLst/>
                  <a:uLnTx/>
                  <a:uFillTx/>
                  <a:latin typeface="Calibri Light" panose="020F0302020204030204"/>
                  <a:ea typeface="微软雅黑 Light" panose="020B0502040204020203" charset="-122"/>
                  <a:sym typeface="+mn-ea"/>
                </a:rPr>
                <a:t>B</a:t>
              </a:r>
              <a:r>
                <a:rPr lang="zh-CN" altLang="en-US" noProof="0">
                  <a:ln>
                    <a:noFill/>
                  </a:ln>
                  <a:solidFill>
                    <a:sysClr val="window" lastClr="FFFFFF"/>
                  </a:solidFill>
                  <a:effectLst/>
                  <a:uLnTx/>
                  <a:uFillTx/>
                  <a:latin typeface="Calibri Light" panose="020F0302020204030204"/>
                  <a:ea typeface="微软雅黑 Light" panose="020B0502040204020203" charset="-122"/>
                  <a:sym typeface="+mn-ea"/>
                </a:rPr>
                <a:t>ackbone</a:t>
              </a:r>
              <a:r>
                <a:rPr lang="zh-CN" altLang="en-US" noProof="0">
                  <a:ln>
                    <a:noFill/>
                  </a:ln>
                  <a:solidFill>
                    <a:sysClr val="window" lastClr="FFFFFF"/>
                  </a:solidFill>
                  <a:effectLst/>
                  <a:uLnTx/>
                  <a:uFillTx/>
                  <a:latin typeface="Calibri Light" panose="020F0302020204030204"/>
                  <a:ea typeface="微软雅黑 Light" panose="020B0502040204020203" charset="-122"/>
                  <a:sym typeface="+mn-ea"/>
                </a:rPr>
                <a:t>共享参数并分别处理彩色图像和深度图像。在提取特征的过程中设置了</a:t>
              </a:r>
              <a:r>
                <a:rPr lang="en-US" altLang="zh-CN" noProof="0">
                  <a:ln>
                    <a:noFill/>
                  </a:ln>
                  <a:solidFill>
                    <a:srgbClr val="FF0000"/>
                  </a:solidFill>
                  <a:effectLst/>
                  <a:uLnTx/>
                  <a:uFillTx/>
                  <a:latin typeface="Calibri Light" panose="020F0302020204030204"/>
                  <a:ea typeface="微软雅黑 Light" panose="020B0502040204020203" charset="-122"/>
                  <a:sym typeface="+mn-ea"/>
                </a:rPr>
                <a:t>3</a:t>
              </a:r>
              <a:r>
                <a:rPr lang="zh-CN" altLang="en-US" noProof="0">
                  <a:ln>
                    <a:noFill/>
                  </a:ln>
                  <a:solidFill>
                    <a:srgbClr val="FF0000"/>
                  </a:solidFill>
                  <a:effectLst/>
                  <a:uLnTx/>
                  <a:uFillTx/>
                  <a:latin typeface="Calibri Light" panose="020F0302020204030204"/>
                  <a:ea typeface="微软雅黑 Light" panose="020B0502040204020203" charset="-122"/>
                  <a:sym typeface="+mn-ea"/>
                </a:rPr>
                <a:t>个</a:t>
              </a:r>
              <a:r>
                <a:rPr lang="en-US" altLang="zh-CN" noProof="0">
                  <a:ln>
                    <a:noFill/>
                  </a:ln>
                  <a:solidFill>
                    <a:srgbClr val="FF0000"/>
                  </a:solidFill>
                  <a:effectLst/>
                  <a:uLnTx/>
                  <a:uFillTx/>
                  <a:latin typeface="Calibri Light" panose="020F0302020204030204"/>
                  <a:ea typeface="微软雅黑 Light" panose="020B0502040204020203" charset="-122"/>
                  <a:sym typeface="+mn-ea"/>
                </a:rPr>
                <a:t>UAM</a:t>
              </a:r>
              <a:r>
                <a:rPr lang="zh-CN" altLang="en-US" noProof="0">
                  <a:ln>
                    <a:noFill/>
                  </a:ln>
                  <a:solidFill>
                    <a:sysClr val="window" lastClr="FFFFFF"/>
                  </a:solidFill>
                  <a:effectLst/>
                  <a:uLnTx/>
                  <a:uFillTx/>
                  <a:latin typeface="Calibri Light" panose="020F0302020204030204"/>
                  <a:ea typeface="微软雅黑 Light" panose="020B0502040204020203" charset="-122"/>
                  <a:sym typeface="+mn-ea"/>
                </a:rPr>
                <a:t>融合模块，来融合彩色图像特征和深度图像特征。其中</a:t>
              </a:r>
              <a:r>
                <a:rPr lang="en-US" altLang="zh-CN" noProof="0">
                  <a:ln>
                    <a:noFill/>
                  </a:ln>
                  <a:solidFill>
                    <a:sysClr val="window" lastClr="FFFFFF"/>
                  </a:solidFill>
                  <a:effectLst/>
                  <a:uLnTx/>
                  <a:uFillTx/>
                  <a:latin typeface="Calibri Light" panose="020F0302020204030204"/>
                  <a:ea typeface="微软雅黑 Light" panose="020B0502040204020203" charset="-122"/>
                  <a:sym typeface="+mn-ea"/>
                </a:rPr>
                <a:t>similarity</a:t>
              </a:r>
              <a:r>
                <a:rPr lang="zh-CN" altLang="en-US" noProof="0">
                  <a:ln>
                    <a:noFill/>
                  </a:ln>
                  <a:solidFill>
                    <a:sysClr val="window" lastClr="FFFFFF"/>
                  </a:solidFill>
                  <a:effectLst/>
                  <a:uLnTx/>
                  <a:uFillTx/>
                  <a:latin typeface="Calibri Light" panose="020F0302020204030204"/>
                  <a:ea typeface="微软雅黑 Light" panose="020B0502040204020203" charset="-122"/>
                  <a:sym typeface="+mn-ea"/>
                </a:rPr>
                <a:t>输出由输入图片和数据库图片相似度计算出的</a:t>
              </a:r>
              <a:r>
                <a:rPr lang="zh-CN" altLang="en-US" noProof="0">
                  <a:ln>
                    <a:noFill/>
                  </a:ln>
                  <a:solidFill>
                    <a:srgbClr val="FF0000"/>
                  </a:solidFill>
                  <a:effectLst/>
                  <a:uLnTx/>
                  <a:uFillTx/>
                  <a:latin typeface="Calibri Light" panose="020F0302020204030204"/>
                  <a:ea typeface="微软雅黑 Light" panose="020B0502040204020203" charset="-122"/>
                  <a:sym typeface="+mn-ea"/>
                </a:rPr>
                <a:t>激活系数</a:t>
              </a:r>
              <a:r>
                <a:rPr lang="en-US" altLang="zh-CN" noProof="0">
                  <a:ln>
                    <a:noFill/>
                  </a:ln>
                  <a:solidFill>
                    <a:srgbClr val="FF0000"/>
                  </a:solidFill>
                  <a:effectLst/>
                  <a:uLnTx/>
                  <a:uFillTx/>
                  <a:latin typeface="Calibri Light" panose="020F0302020204030204"/>
                  <a:ea typeface="微软雅黑 Light" panose="020B0502040204020203" charset="-122"/>
                  <a:sym typeface="+mn-ea"/>
                </a:rPr>
                <a:t>α</a:t>
              </a:r>
              <a:r>
                <a:rPr lang="zh-CN" altLang="en-US" noProof="0">
                  <a:ln>
                    <a:noFill/>
                  </a:ln>
                  <a:solidFill>
                    <a:sysClr val="window" lastClr="FFFFFF"/>
                  </a:solidFill>
                  <a:effectLst/>
                  <a:uLnTx/>
                  <a:uFillTx/>
                  <a:latin typeface="Calibri Light" panose="020F0302020204030204"/>
                  <a:ea typeface="微软雅黑 Light" panose="020B0502040204020203" charset="-122"/>
                  <a:sym typeface="+mn-ea"/>
                </a:rPr>
                <a:t>。</a:t>
              </a:r>
              <a:endParaRPr lang="zh-CN" altLang="en-US" b="0" noProof="0">
                <a:ln>
                  <a:noFill/>
                </a:ln>
                <a:solidFill>
                  <a:sysClr val="window" lastClr="FFFFFF"/>
                </a:solidFill>
                <a:effectLst/>
                <a:uLnTx/>
                <a:uFillTx/>
                <a:latin typeface="Calibri Light" panose="020F0302020204030204"/>
                <a:ea typeface="微软雅黑 Light" panose="020B0502040204020203" charset="-122"/>
                <a:sym typeface="+mn-ea"/>
              </a:endParaRPr>
            </a:p>
          </p:txBody>
        </p:sp>
      </p:gr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5"/>
          <p:cNvPicPr>
            <a:picLocks noChangeAspect="1"/>
          </p:cNvPicPr>
          <p:nvPr/>
        </p:nvPicPr>
        <p:blipFill>
          <a:blip r:embed="rId1"/>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587" y="220133"/>
            <a:ext cx="1927013" cy="511810"/>
          </a:xfrm>
          <a:prstGeom prst="rect">
            <a:avLst/>
          </a:prstGeom>
          <a:noFill/>
        </p:spPr>
        <p:txBody>
          <a:bodyPr wrap="square" lIns="102400" tIns="51200" rIns="102400" bIns="51200">
            <a:spAutoFit/>
          </a:bodyPr>
          <a:p>
            <a:pPr marR="0" defTabSz="914400" fontAlgn="auto">
              <a:buClrTx/>
              <a:buSzTx/>
              <a:buFontTx/>
              <a:buNone/>
              <a:defRPr/>
            </a:pPr>
            <a:r>
              <a:rPr lang="en-US" altLang="zh-CN" sz="266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a:t>
            </a:r>
            <a:r>
              <a:rPr lang="zh-CN" altLang="en-US" sz="266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模型设计</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12" name="文本框 11"/>
          <p:cNvSpPr txBox="1"/>
          <p:nvPr>
            <p:custDataLst>
              <p:tags r:id="rId2"/>
            </p:custDataLst>
          </p:nvPr>
        </p:nvSpPr>
        <p:spPr>
          <a:xfrm>
            <a:off x="2142913" y="293793"/>
            <a:ext cx="6474460" cy="420370"/>
          </a:xfrm>
          <a:prstGeom prst="rect">
            <a:avLst/>
          </a:prstGeom>
          <a:noFill/>
        </p:spPr>
        <p:txBody>
          <a:bodyPr wrap="square" rtlCol="0" anchor="t">
            <a:spAutoFit/>
          </a:bodyPr>
          <a:p>
            <a:pPr algn="l"/>
            <a:r>
              <a:rPr lang="zh-CN" sz="2135">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rPr>
              <a:t>多模态通道注意力融合与激活模块</a:t>
            </a:r>
            <a:endParaRPr lang="zh-CN" altLang="en-US" sz="2135"/>
          </a:p>
        </p:txBody>
      </p:sp>
      <p:pic>
        <p:nvPicPr>
          <p:cNvPr id="20" name="图片 19"/>
          <p:cNvPicPr>
            <a:picLocks noChangeAspect="1"/>
          </p:cNvPicPr>
          <p:nvPr>
            <p:custDataLst>
              <p:tags r:id="rId3"/>
            </p:custDataLst>
          </p:nvPr>
        </p:nvPicPr>
        <p:blipFill>
          <a:blip r:embed="rId4"/>
          <a:stretch>
            <a:fillRect/>
          </a:stretch>
        </p:blipFill>
        <p:spPr>
          <a:xfrm>
            <a:off x="600075" y="1742440"/>
            <a:ext cx="7239000" cy="3046730"/>
          </a:xfrm>
          <a:prstGeom prst="rect">
            <a:avLst/>
          </a:prstGeom>
        </p:spPr>
      </p:pic>
      <p:sp>
        <p:nvSpPr>
          <p:cNvPr id="22" name="文本框 21"/>
          <p:cNvSpPr txBox="1"/>
          <p:nvPr>
            <p:custDataLst>
              <p:tags r:id="rId5"/>
            </p:custDataLst>
          </p:nvPr>
        </p:nvSpPr>
        <p:spPr>
          <a:xfrm>
            <a:off x="721995" y="958850"/>
            <a:ext cx="7620000" cy="783590"/>
          </a:xfrm>
          <a:prstGeom prst="rect">
            <a:avLst/>
          </a:prstGeom>
          <a:noFill/>
        </p:spPr>
        <p:txBody>
          <a:bodyPr wrap="square" rtlCol="0" anchor="t">
            <a:spAutoFit/>
          </a:bodyPr>
          <a:p>
            <a:r>
              <a:rPr lang="en-US" altLang="zh-CN" b="1">
                <a:latin typeface="Times New Roman" panose="02020603050405020304" pitchFamily="18" charset="0"/>
                <a:cs typeface="Times New Roman" panose="02020603050405020304" pitchFamily="18" charset="0"/>
              </a:rPr>
              <a:t>Ultra Channel Attention Fusion and Activation Module</a:t>
            </a:r>
            <a:r>
              <a:rPr lang="zh-CN" altLang="en-US" b="1">
                <a:latin typeface="Times New Roman" panose="02020603050405020304" pitchFamily="18" charset="0"/>
                <a:cs typeface="Times New Roman" panose="02020603050405020304" pitchFamily="18" charset="0"/>
              </a:rPr>
              <a:t>（</a:t>
            </a:r>
            <a:r>
              <a:rPr lang="en-US" altLang="zh-CN" b="1">
                <a:latin typeface="Times New Roman" panose="02020603050405020304" pitchFamily="18" charset="0"/>
                <a:cs typeface="Times New Roman" panose="02020603050405020304" pitchFamily="18" charset="0"/>
              </a:rPr>
              <a:t>UAM</a:t>
            </a:r>
            <a:r>
              <a:rPr lang="zh-CN" altLang="en-US" b="1">
                <a:latin typeface="Times New Roman" panose="02020603050405020304" pitchFamily="18" charset="0"/>
                <a:cs typeface="Times New Roman" panose="02020603050405020304" pitchFamily="18" charset="0"/>
              </a:rPr>
              <a:t>）</a:t>
            </a:r>
            <a:endParaRPr lang="zh-CN" altLang="en-US" b="1">
              <a:latin typeface="Times New Roman" panose="02020603050405020304" pitchFamily="18" charset="0"/>
              <a:cs typeface="Times New Roman" panose="02020603050405020304" pitchFamily="18" charset="0"/>
            </a:endParaRPr>
          </a:p>
          <a:p>
            <a:pPr indent="0" fontAlgn="auto">
              <a:lnSpc>
                <a:spcPct val="150000"/>
              </a:lnSpc>
            </a:pPr>
            <a:r>
              <a:rPr lang="zh-CN" altLang="en-US" b="1">
                <a:latin typeface="Times New Roman" panose="02020603050405020304" pitchFamily="18" charset="0"/>
                <a:cs typeface="Times New Roman" panose="02020603050405020304" pitchFamily="18" charset="0"/>
              </a:rPr>
              <a:t>极限通道注意力融合与激活模块</a:t>
            </a:r>
            <a:endParaRPr lang="zh-CN" altLang="en-US" b="1">
              <a:latin typeface="Times New Roman" panose="02020603050405020304" pitchFamily="18" charset="0"/>
              <a:cs typeface="Times New Roman" panose="02020603050405020304" pitchFamily="18" charset="0"/>
            </a:endParaRPr>
          </a:p>
        </p:txBody>
      </p:sp>
      <p:sp>
        <p:nvSpPr>
          <p:cNvPr id="24" name="矩形 23"/>
          <p:cNvSpPr/>
          <p:nvPr>
            <p:custDataLst>
              <p:tags r:id="rId6"/>
            </p:custDataLst>
          </p:nvPr>
        </p:nvSpPr>
        <p:spPr>
          <a:xfrm>
            <a:off x="8341995" y="1863725"/>
            <a:ext cx="3649980" cy="4448175"/>
          </a:xfrm>
          <a:prstGeom prst="rect">
            <a:avLst/>
          </a:prstGeom>
          <a:solidFill>
            <a:srgbClr val="42556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7"/>
            </p:custDataLst>
          </p:nvPr>
        </p:nvSpPr>
        <p:spPr>
          <a:xfrm>
            <a:off x="8494395" y="1985010"/>
            <a:ext cx="3439795" cy="4120515"/>
          </a:xfrm>
          <a:prstGeom prst="rect">
            <a:avLst/>
          </a:prstGeom>
          <a:noFill/>
          <a:ln w="9525">
            <a:noFill/>
          </a:ln>
        </p:spPr>
        <p:txBody>
          <a:bodyPr wrap="square">
            <a:noAutofit/>
          </a:bodyPr>
          <a:p>
            <a:pPr indent="0" fontAlgn="auto">
              <a:lnSpc>
                <a:spcPct val="150000"/>
              </a:lnSpc>
            </a:pPr>
            <a:r>
              <a:rPr lang="zh-CN" b="0" noProof="0">
                <a:ln>
                  <a:noFill/>
                </a:ln>
                <a:solidFill>
                  <a:schemeClr val="bg1"/>
                </a:solidFill>
                <a:effectLst/>
                <a:uLnTx/>
                <a:uFillTx/>
                <a:latin typeface="Calibri Light" panose="020F0302020204030204"/>
                <a:ea typeface="微软雅黑 Light" panose="020B0502040204020203" charset="-122"/>
              </a:rPr>
              <a:t>将处理过的彩色特征和深度特征融合后通过通过</a:t>
            </a:r>
            <a:r>
              <a:rPr lang="zh-CN" noProof="0">
                <a:ln>
                  <a:noFill/>
                </a:ln>
                <a:solidFill>
                  <a:srgbClr val="FF0000"/>
                </a:solidFill>
                <a:effectLst/>
                <a:uLnTx/>
                <a:uFillTx/>
                <a:latin typeface="Calibri Light" panose="020F0302020204030204"/>
                <a:ea typeface="微软雅黑 Light" panose="020B0502040204020203" charset="-122"/>
                <a:sym typeface="+mn-ea"/>
              </a:rPr>
              <a:t>极限通道注意力融合与激活模块（UAM）</a:t>
            </a:r>
            <a:r>
              <a:rPr lang="zh-CN" noProof="0">
                <a:ln>
                  <a:noFill/>
                </a:ln>
                <a:solidFill>
                  <a:schemeClr val="bg1"/>
                </a:solidFill>
                <a:effectLst/>
                <a:uLnTx/>
                <a:uFillTx/>
                <a:latin typeface="Calibri Light" panose="020F0302020204030204"/>
                <a:ea typeface="微软雅黑 Light" panose="020B0502040204020203" charset="-122"/>
                <a:sym typeface="+mn-ea"/>
              </a:rPr>
              <a:t>融合。具体表现为分别提取出彩色权重W</a:t>
            </a:r>
            <a:r>
              <a:rPr lang="zh-CN" baseline="-25000" noProof="0">
                <a:ln>
                  <a:noFill/>
                </a:ln>
                <a:solidFill>
                  <a:schemeClr val="bg1"/>
                </a:solidFill>
                <a:effectLst/>
                <a:uLnTx/>
                <a:uFillTx/>
                <a:latin typeface="Calibri Light" panose="020F0302020204030204"/>
                <a:ea typeface="微软雅黑 Light" panose="020B0502040204020203" charset="-122"/>
                <a:sym typeface="+mn-ea"/>
              </a:rPr>
              <a:t>R</a:t>
            </a:r>
            <a:r>
              <a:rPr lang="zh-CN" noProof="0">
                <a:ln>
                  <a:noFill/>
                </a:ln>
                <a:solidFill>
                  <a:schemeClr val="bg1"/>
                </a:solidFill>
                <a:effectLst/>
                <a:uLnTx/>
                <a:uFillTx/>
                <a:latin typeface="Calibri Light" panose="020F0302020204030204"/>
                <a:ea typeface="微软雅黑 Light" panose="020B0502040204020203" charset="-122"/>
                <a:sym typeface="+mn-ea"/>
              </a:rPr>
              <a:t>和深度权重W</a:t>
            </a:r>
            <a:r>
              <a:rPr lang="zh-CN" baseline="-25000" noProof="0">
                <a:ln>
                  <a:noFill/>
                </a:ln>
                <a:solidFill>
                  <a:schemeClr val="bg1"/>
                </a:solidFill>
                <a:effectLst/>
                <a:uLnTx/>
                <a:uFillTx/>
                <a:latin typeface="Calibri Light" panose="020F0302020204030204"/>
                <a:ea typeface="微软雅黑 Light" panose="020B0502040204020203" charset="-122"/>
                <a:sym typeface="+mn-ea"/>
              </a:rPr>
              <a:t>D</a:t>
            </a:r>
            <a:r>
              <a:rPr lang="zh-CN" noProof="0">
                <a:ln>
                  <a:noFill/>
                </a:ln>
                <a:solidFill>
                  <a:schemeClr val="bg1"/>
                </a:solidFill>
                <a:effectLst/>
                <a:uLnTx/>
                <a:uFillTx/>
                <a:latin typeface="Calibri Light" panose="020F0302020204030204"/>
                <a:ea typeface="微软雅黑 Light" panose="020B0502040204020203" charset="-122"/>
                <a:sym typeface="+mn-ea"/>
              </a:rPr>
              <a:t>，通过融合函数并激活后得到通道权重W</a:t>
            </a:r>
            <a:r>
              <a:rPr lang="zh-CN" baseline="-25000" noProof="0">
                <a:ln>
                  <a:noFill/>
                </a:ln>
                <a:solidFill>
                  <a:schemeClr val="bg1"/>
                </a:solidFill>
                <a:effectLst/>
                <a:uLnTx/>
                <a:uFillTx/>
                <a:latin typeface="Calibri Light" panose="020F0302020204030204"/>
                <a:ea typeface="微软雅黑 Light" panose="020B0502040204020203" charset="-122"/>
                <a:sym typeface="+mn-ea"/>
              </a:rPr>
              <a:t>RGBD</a:t>
            </a:r>
            <a:r>
              <a:rPr lang="zh-CN" noProof="0">
                <a:ln>
                  <a:noFill/>
                </a:ln>
                <a:solidFill>
                  <a:schemeClr val="bg1"/>
                </a:solidFill>
                <a:effectLst/>
                <a:uLnTx/>
                <a:uFillTx/>
                <a:latin typeface="Calibri Light" panose="020F0302020204030204"/>
                <a:ea typeface="微软雅黑 Light" panose="020B0502040204020203" charset="-122"/>
                <a:sym typeface="+mn-ea"/>
              </a:rPr>
              <a:t>，并通过元素乘法与彩色特征图F</a:t>
            </a:r>
            <a:r>
              <a:rPr lang="zh-CN" baseline="-25000" noProof="0">
                <a:ln>
                  <a:noFill/>
                </a:ln>
                <a:solidFill>
                  <a:schemeClr val="bg1"/>
                </a:solidFill>
                <a:effectLst/>
                <a:uLnTx/>
                <a:uFillTx/>
                <a:latin typeface="Calibri Light" panose="020F0302020204030204"/>
                <a:ea typeface="微软雅黑 Light" panose="020B0502040204020203" charset="-122"/>
                <a:sym typeface="+mn-ea"/>
              </a:rPr>
              <a:t>RGB</a:t>
            </a:r>
            <a:r>
              <a:rPr lang="zh-CN" noProof="0">
                <a:ln>
                  <a:noFill/>
                </a:ln>
                <a:solidFill>
                  <a:schemeClr val="bg1"/>
                </a:solidFill>
                <a:effectLst/>
                <a:uLnTx/>
                <a:uFillTx/>
                <a:latin typeface="Calibri Light" panose="020F0302020204030204"/>
                <a:ea typeface="微软雅黑 Light" panose="020B0502040204020203" charset="-122"/>
                <a:sym typeface="+mn-ea"/>
              </a:rPr>
              <a:t>融合，得到最终的特征图F</a:t>
            </a:r>
            <a:r>
              <a:rPr lang="zh-CN" baseline="-25000" noProof="0">
                <a:ln>
                  <a:noFill/>
                </a:ln>
                <a:solidFill>
                  <a:schemeClr val="bg1"/>
                </a:solidFill>
                <a:effectLst/>
                <a:uLnTx/>
                <a:uFillTx/>
                <a:latin typeface="Calibri Light" panose="020F0302020204030204"/>
                <a:ea typeface="微软雅黑 Light" panose="020B0502040204020203" charset="-122"/>
                <a:sym typeface="+mn-ea"/>
              </a:rPr>
              <a:t>RGBD</a:t>
            </a:r>
            <a:r>
              <a:rPr lang="zh-CN" noProof="0">
                <a:ln>
                  <a:noFill/>
                </a:ln>
                <a:solidFill>
                  <a:schemeClr val="bg1"/>
                </a:solidFill>
                <a:effectLst/>
                <a:uLnTx/>
                <a:uFillTx/>
                <a:latin typeface="Calibri Light" panose="020F0302020204030204"/>
                <a:ea typeface="微软雅黑 Light" panose="020B0502040204020203" charset="-122"/>
                <a:sym typeface="+mn-ea"/>
              </a:rPr>
              <a:t>。模型在不激活的状态下依旧比</a:t>
            </a:r>
            <a:r>
              <a:rPr lang="en-US" altLang="zh-CN" noProof="0">
                <a:ln>
                  <a:noFill/>
                </a:ln>
                <a:solidFill>
                  <a:schemeClr val="bg1"/>
                </a:solidFill>
                <a:effectLst/>
                <a:uLnTx/>
                <a:uFillTx/>
                <a:latin typeface="Calibri Light" panose="020F0302020204030204"/>
                <a:ea typeface="微软雅黑 Light" panose="020B0502040204020203" charset="-122"/>
                <a:sym typeface="+mn-ea"/>
              </a:rPr>
              <a:t>YOLOv7</a:t>
            </a:r>
            <a:r>
              <a:rPr lang="zh-CN" altLang="en-US" noProof="0">
                <a:ln>
                  <a:noFill/>
                </a:ln>
                <a:solidFill>
                  <a:schemeClr val="bg1"/>
                </a:solidFill>
                <a:effectLst/>
                <a:uLnTx/>
                <a:uFillTx/>
                <a:latin typeface="Calibri Light" panose="020F0302020204030204"/>
                <a:ea typeface="微软雅黑 Light" panose="020B0502040204020203" charset="-122"/>
                <a:sym typeface="+mn-ea"/>
              </a:rPr>
              <a:t>性能更好。</a:t>
            </a:r>
            <a:endParaRPr lang="zh-CN" altLang="en-US" noProof="0">
              <a:ln>
                <a:noFill/>
              </a:ln>
              <a:solidFill>
                <a:schemeClr val="bg1"/>
              </a:solidFill>
              <a:effectLst/>
              <a:uLnTx/>
              <a:uFillTx/>
              <a:latin typeface="Calibri Light" panose="020F0302020204030204"/>
              <a:ea typeface="微软雅黑 Light" panose="020B0502040204020203" charset="-122"/>
              <a:sym typeface="+mn-ea"/>
            </a:endParaRPr>
          </a:p>
        </p:txBody>
      </p:sp>
      <p:pic>
        <p:nvPicPr>
          <p:cNvPr id="26" name="图片 25"/>
          <p:cNvPicPr>
            <a:picLocks noChangeAspect="1"/>
          </p:cNvPicPr>
          <p:nvPr>
            <p:custDataLst>
              <p:tags r:id="rId8"/>
            </p:custDataLst>
          </p:nvPr>
        </p:nvPicPr>
        <p:blipFill>
          <a:blip r:embed="rId9"/>
          <a:stretch>
            <a:fillRect/>
          </a:stretch>
        </p:blipFill>
        <p:spPr>
          <a:xfrm>
            <a:off x="721995" y="4789170"/>
            <a:ext cx="6762115" cy="1233805"/>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5"/>
          <p:cNvPicPr>
            <a:picLocks noChangeAspect="1"/>
          </p:cNvPicPr>
          <p:nvPr/>
        </p:nvPicPr>
        <p:blipFill>
          <a:blip r:embed="rId1"/>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587" y="220133"/>
            <a:ext cx="1927013" cy="511810"/>
          </a:xfrm>
          <a:prstGeom prst="rect">
            <a:avLst/>
          </a:prstGeom>
          <a:noFill/>
        </p:spPr>
        <p:txBody>
          <a:bodyPr wrap="square" lIns="102400" tIns="51200" rIns="102400" bIns="51200">
            <a:spAutoFit/>
          </a:bodyPr>
          <a:p>
            <a:pPr marR="0" defTabSz="914400" fontAlgn="auto">
              <a:buClrTx/>
              <a:buSzTx/>
              <a:buFontTx/>
              <a:buNone/>
              <a:defRPr/>
            </a:pPr>
            <a:r>
              <a:rPr lang="en-US" altLang="zh-CN" sz="266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a:t>
            </a:r>
            <a:r>
              <a:rPr lang="zh-CN" altLang="en-US" sz="266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模型设计</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12" name="文本框 11"/>
          <p:cNvSpPr txBox="1"/>
          <p:nvPr>
            <p:custDataLst>
              <p:tags r:id="rId2"/>
            </p:custDataLst>
          </p:nvPr>
        </p:nvSpPr>
        <p:spPr>
          <a:xfrm>
            <a:off x="2142913" y="293793"/>
            <a:ext cx="6474460" cy="420370"/>
          </a:xfrm>
          <a:prstGeom prst="rect">
            <a:avLst/>
          </a:prstGeom>
          <a:noFill/>
        </p:spPr>
        <p:txBody>
          <a:bodyPr wrap="square" rtlCol="0" anchor="t">
            <a:spAutoFit/>
          </a:bodyPr>
          <a:p>
            <a:pPr algn="l"/>
            <a:r>
              <a:rPr lang="zh-CN" sz="2135">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rPr>
              <a:t>多模态通道注意力融合与激活模块</a:t>
            </a:r>
            <a:endParaRPr lang="zh-CN" altLang="en-US" sz="2135"/>
          </a:p>
        </p:txBody>
      </p:sp>
      <p:pic>
        <p:nvPicPr>
          <p:cNvPr id="21" name="图片 20"/>
          <p:cNvPicPr>
            <a:picLocks noChangeAspect="1"/>
          </p:cNvPicPr>
          <p:nvPr>
            <p:custDataLst>
              <p:tags r:id="rId3"/>
            </p:custDataLst>
          </p:nvPr>
        </p:nvPicPr>
        <p:blipFill>
          <a:blip r:embed="rId4"/>
          <a:stretch>
            <a:fillRect/>
          </a:stretch>
        </p:blipFill>
        <p:spPr>
          <a:xfrm>
            <a:off x="614680" y="1988185"/>
            <a:ext cx="4164965" cy="1088390"/>
          </a:xfrm>
          <a:prstGeom prst="rect">
            <a:avLst/>
          </a:prstGeom>
        </p:spPr>
      </p:pic>
      <p:sp>
        <p:nvSpPr>
          <p:cNvPr id="22" name="文本框 21"/>
          <p:cNvSpPr txBox="1"/>
          <p:nvPr>
            <p:custDataLst>
              <p:tags r:id="rId5"/>
            </p:custDataLst>
          </p:nvPr>
        </p:nvSpPr>
        <p:spPr>
          <a:xfrm>
            <a:off x="721995" y="837565"/>
            <a:ext cx="7620000" cy="1337945"/>
          </a:xfrm>
          <a:prstGeom prst="rect">
            <a:avLst/>
          </a:prstGeom>
          <a:noFill/>
        </p:spPr>
        <p:txBody>
          <a:bodyPr wrap="square" rtlCol="0" anchor="t">
            <a:spAutoFit/>
          </a:bodyPr>
          <a:p>
            <a:pPr indent="0" fontAlgn="auto">
              <a:lnSpc>
                <a:spcPct val="150000"/>
              </a:lnSpc>
            </a:pPr>
            <a:r>
              <a:rPr lang="en-US" altLang="zh-CN" b="1">
                <a:latin typeface="Times New Roman" panose="02020603050405020304" pitchFamily="18" charset="0"/>
                <a:cs typeface="Times New Roman" panose="02020603050405020304" pitchFamily="18" charset="0"/>
              </a:rPr>
              <a:t>Ultra Channel Attention Fusion and Activation Module</a:t>
            </a:r>
            <a:r>
              <a:rPr lang="zh-CN" altLang="en-US" b="1">
                <a:latin typeface="Times New Roman" panose="02020603050405020304" pitchFamily="18" charset="0"/>
                <a:cs typeface="Times New Roman" panose="02020603050405020304" pitchFamily="18" charset="0"/>
              </a:rPr>
              <a:t>（</a:t>
            </a:r>
            <a:r>
              <a:rPr lang="en-US" altLang="zh-CN" b="1">
                <a:latin typeface="Times New Roman" panose="02020603050405020304" pitchFamily="18" charset="0"/>
                <a:cs typeface="Times New Roman" panose="02020603050405020304" pitchFamily="18" charset="0"/>
              </a:rPr>
              <a:t>UAM</a:t>
            </a:r>
            <a:r>
              <a:rPr lang="zh-CN" altLang="en-US" b="1">
                <a:latin typeface="Times New Roman" panose="02020603050405020304" pitchFamily="18" charset="0"/>
                <a:cs typeface="Times New Roman" panose="02020603050405020304" pitchFamily="18" charset="0"/>
              </a:rPr>
              <a:t>）</a:t>
            </a:r>
            <a:endParaRPr lang="zh-CN" altLang="en-US" b="1">
              <a:latin typeface="Times New Roman" panose="02020603050405020304" pitchFamily="18" charset="0"/>
              <a:cs typeface="Times New Roman" panose="02020603050405020304" pitchFamily="18" charset="0"/>
            </a:endParaRPr>
          </a:p>
          <a:p>
            <a:pPr indent="0" fontAlgn="auto">
              <a:lnSpc>
                <a:spcPct val="150000"/>
              </a:lnSpc>
            </a:pPr>
            <a:r>
              <a:rPr lang="zh-CN" altLang="en-US" b="1">
                <a:latin typeface="Times New Roman" panose="02020603050405020304" pitchFamily="18" charset="0"/>
                <a:cs typeface="Times New Roman" panose="02020603050405020304" pitchFamily="18" charset="0"/>
                <a:sym typeface="+mn-ea"/>
              </a:rPr>
              <a:t>极限通道注意力融合与激活模块</a:t>
            </a:r>
            <a:endParaRPr lang="zh-CN" altLang="en-US" b="1">
              <a:latin typeface="Times New Roman" panose="02020603050405020304" pitchFamily="18" charset="0"/>
              <a:cs typeface="Times New Roman" panose="02020603050405020304" pitchFamily="18" charset="0"/>
            </a:endParaRPr>
          </a:p>
          <a:p>
            <a:pPr indent="0" fontAlgn="auto">
              <a:lnSpc>
                <a:spcPct val="150000"/>
              </a:lnSpc>
            </a:pPr>
            <a:endParaRPr lang="zh-CN" altLang="en-US" b="1">
              <a:latin typeface="Times New Roman" panose="02020603050405020304" pitchFamily="18" charset="0"/>
              <a:cs typeface="Times New Roman" panose="02020603050405020304" pitchFamily="18" charset="0"/>
            </a:endParaRPr>
          </a:p>
        </p:txBody>
      </p:sp>
      <p:sp>
        <p:nvSpPr>
          <p:cNvPr id="24" name="矩形 23"/>
          <p:cNvSpPr/>
          <p:nvPr>
            <p:custDataLst>
              <p:tags r:id="rId6"/>
            </p:custDataLst>
          </p:nvPr>
        </p:nvSpPr>
        <p:spPr>
          <a:xfrm>
            <a:off x="8341995" y="1863725"/>
            <a:ext cx="3649980" cy="4580255"/>
          </a:xfrm>
          <a:prstGeom prst="rect">
            <a:avLst/>
          </a:prstGeom>
          <a:solidFill>
            <a:srgbClr val="42556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7"/>
            </p:custDataLst>
          </p:nvPr>
        </p:nvSpPr>
        <p:spPr>
          <a:xfrm>
            <a:off x="8494395" y="1985010"/>
            <a:ext cx="3439795" cy="4206240"/>
          </a:xfrm>
          <a:prstGeom prst="rect">
            <a:avLst/>
          </a:prstGeom>
          <a:noFill/>
          <a:ln w="9525">
            <a:noFill/>
          </a:ln>
        </p:spPr>
        <p:txBody>
          <a:bodyPr wrap="square">
            <a:noAutofit/>
          </a:bodyPr>
          <a:p>
            <a:pPr>
              <a:lnSpc>
                <a:spcPct val="150000"/>
              </a:lnSpc>
            </a:pPr>
            <a:r>
              <a:rPr lang="zh-CN" sz="1400" b="0" noProof="0">
                <a:ln>
                  <a:noFill/>
                </a:ln>
                <a:solidFill>
                  <a:schemeClr val="bg1"/>
                </a:solidFill>
                <a:effectLst/>
                <a:uLnTx/>
                <a:uFillTx/>
                <a:latin typeface="Calibri Light" panose="020F0302020204030204"/>
                <a:ea typeface="微软雅黑 Light" panose="020B0502040204020203" charset="-122"/>
              </a:rPr>
              <a:t>通过在预测时使用</a:t>
            </a:r>
            <a:r>
              <a:rPr lang="zh-CN" sz="1400" b="0" noProof="0">
                <a:ln>
                  <a:noFill/>
                </a:ln>
                <a:solidFill>
                  <a:srgbClr val="FF0000"/>
                </a:solidFill>
                <a:effectLst/>
                <a:uLnTx/>
                <a:uFillTx/>
                <a:latin typeface="Calibri Light" panose="020F0302020204030204"/>
                <a:ea typeface="微软雅黑 Light" panose="020B0502040204020203" charset="-122"/>
              </a:rPr>
              <a:t>激活系数</a:t>
            </a:r>
            <a:r>
              <a:rPr lang="en-US" altLang="zh-CN" sz="1400" b="0" noProof="0">
                <a:ln>
                  <a:noFill/>
                </a:ln>
                <a:solidFill>
                  <a:srgbClr val="FF0000"/>
                </a:solidFill>
                <a:effectLst/>
                <a:uLnTx/>
                <a:uFillTx/>
                <a:latin typeface="Calibri Light" panose="020F0302020204030204"/>
                <a:ea typeface="微软雅黑 Light" panose="020B0502040204020203" charset="-122"/>
              </a:rPr>
              <a:t>α</a:t>
            </a:r>
            <a:r>
              <a:rPr lang="zh-CN" altLang="en-US" sz="1400" b="0" noProof="0">
                <a:ln>
                  <a:noFill/>
                </a:ln>
                <a:solidFill>
                  <a:schemeClr val="bg1"/>
                </a:solidFill>
                <a:effectLst/>
                <a:uLnTx/>
                <a:uFillTx/>
                <a:latin typeface="Calibri Light" panose="020F0302020204030204"/>
                <a:ea typeface="微软雅黑 Light" panose="020B0502040204020203" charset="-122"/>
              </a:rPr>
              <a:t>并通过深度图和彩色图像的特征差异对注意力权重进行选择性放大。理论上</a:t>
            </a:r>
            <a:r>
              <a:rPr lang="zh-CN" altLang="en-US" sz="1400" noProof="0">
                <a:ln>
                  <a:noFill/>
                </a:ln>
                <a:solidFill>
                  <a:schemeClr val="bg1"/>
                </a:solidFill>
                <a:effectLst/>
                <a:uLnTx/>
                <a:uFillTx/>
                <a:latin typeface="Calibri Light" panose="020F0302020204030204"/>
                <a:ea typeface="微软雅黑 Light" panose="020B0502040204020203" charset="-122"/>
                <a:sym typeface="+mn-ea"/>
              </a:rPr>
              <a:t>在使用一个共同的特征提取器前提下，weight越靠近0，意味着这层的特征对识别茶叶越不重要或者特征很弱。在已知深度图像不存在颜色特征和纹理特征的前提下，</a:t>
            </a:r>
            <a:r>
              <a:rPr lang="zh-CN" altLang="en-US" sz="1400" noProof="0">
                <a:ln>
                  <a:noFill/>
                </a:ln>
                <a:solidFill>
                  <a:schemeClr val="bg1"/>
                </a:solidFill>
                <a:effectLst/>
                <a:uLnTx/>
                <a:uFillTx/>
                <a:latin typeface="Calibri Light" panose="020F0302020204030204"/>
                <a:ea typeface="微软雅黑 Light" panose="020B0502040204020203" charset="-122"/>
                <a:sym typeface="+mn-ea"/>
              </a:rPr>
              <a:t>深度权重靠近0的特征层即为用来提取颜色特征和纹理特征等。融合后的权重</a:t>
            </a:r>
            <a:r>
              <a:rPr lang="zh-CN" altLang="en-US" sz="1400" b="0" noProof="0">
                <a:ln>
                  <a:noFill/>
                </a:ln>
                <a:solidFill>
                  <a:schemeClr val="bg1"/>
                </a:solidFill>
                <a:effectLst/>
                <a:uLnTx/>
                <a:uFillTx/>
                <a:latin typeface="Calibri Light" panose="020F0302020204030204"/>
                <a:ea typeface="微软雅黑 Light" panose="020B0502040204020203" charset="-122"/>
              </a:rPr>
              <a:t>做到模型只关注茶叶的边缘和形状特征，一定程度上忽视颜色和纹理特征，来达到</a:t>
            </a:r>
            <a:r>
              <a:rPr lang="zh-CN" altLang="en-US" sz="1400" b="0" noProof="0">
                <a:ln>
                  <a:noFill/>
                </a:ln>
                <a:solidFill>
                  <a:srgbClr val="FF0000"/>
                </a:solidFill>
                <a:effectLst/>
                <a:uLnTx/>
                <a:uFillTx/>
                <a:latin typeface="Calibri Light" panose="020F0302020204030204"/>
                <a:ea typeface="微软雅黑 Light" panose="020B0502040204020203" charset="-122"/>
              </a:rPr>
              <a:t>提高泛化能力</a:t>
            </a:r>
            <a:r>
              <a:rPr lang="zh-CN" altLang="en-US" sz="1400" b="0" noProof="0">
                <a:ln>
                  <a:noFill/>
                </a:ln>
                <a:solidFill>
                  <a:schemeClr val="bg1"/>
                </a:solidFill>
                <a:effectLst/>
                <a:uLnTx/>
                <a:uFillTx/>
                <a:latin typeface="Calibri Light" panose="020F0302020204030204"/>
                <a:ea typeface="微软雅黑 Light" panose="020B0502040204020203" charset="-122"/>
              </a:rPr>
              <a:t>的目的。其提升程度已经可以完成部分的</a:t>
            </a:r>
            <a:r>
              <a:rPr lang="zh-CN" altLang="en-US" sz="1400" b="0" noProof="0">
                <a:ln>
                  <a:noFill/>
                </a:ln>
                <a:solidFill>
                  <a:srgbClr val="FF0000"/>
                </a:solidFill>
                <a:effectLst/>
                <a:uLnTx/>
                <a:uFillTx/>
                <a:latin typeface="Calibri Light" panose="020F0302020204030204"/>
                <a:ea typeface="微软雅黑 Light" panose="020B0502040204020203" charset="-122"/>
              </a:rPr>
              <a:t>跨品种检测</a:t>
            </a:r>
            <a:r>
              <a:rPr lang="zh-CN" altLang="en-US" sz="1400" b="0" noProof="0">
                <a:ln>
                  <a:noFill/>
                </a:ln>
                <a:solidFill>
                  <a:schemeClr val="bg1"/>
                </a:solidFill>
                <a:effectLst/>
                <a:uLnTx/>
                <a:uFillTx/>
                <a:latin typeface="Calibri Light" panose="020F0302020204030204"/>
                <a:ea typeface="微软雅黑 Light" panose="020B0502040204020203" charset="-122"/>
              </a:rPr>
              <a:t>。</a:t>
            </a:r>
            <a:endParaRPr lang="zh-CN" altLang="en-US" sz="1400" b="0" noProof="0">
              <a:ln>
                <a:noFill/>
              </a:ln>
              <a:solidFill>
                <a:schemeClr val="bg1"/>
              </a:solidFill>
              <a:effectLst/>
              <a:uLnTx/>
              <a:uFillTx/>
              <a:latin typeface="Calibri Light" panose="020F0302020204030204"/>
              <a:ea typeface="微软雅黑 Light" panose="020B0502040204020203" charset="-122"/>
            </a:endParaRPr>
          </a:p>
        </p:txBody>
      </p:sp>
      <p:sp>
        <p:nvSpPr>
          <p:cNvPr id="2" name="文本框 1"/>
          <p:cNvSpPr txBox="1"/>
          <p:nvPr/>
        </p:nvSpPr>
        <p:spPr>
          <a:xfrm>
            <a:off x="5447030" y="5822950"/>
            <a:ext cx="1774825" cy="368300"/>
          </a:xfrm>
          <a:prstGeom prst="rect">
            <a:avLst/>
          </a:prstGeom>
          <a:noFill/>
        </p:spPr>
        <p:txBody>
          <a:bodyPr wrap="square" rtlCol="0">
            <a:spAutoFit/>
          </a:bodyPr>
          <a:p>
            <a:pPr algn="ctr"/>
            <a:r>
              <a:rPr lang="zh-CN" altLang="en-US"/>
              <a:t>（</a:t>
            </a:r>
            <a:r>
              <a:rPr lang="en-US" altLang="zh-CN"/>
              <a:t>α=6</a:t>
            </a:r>
            <a:r>
              <a:rPr lang="zh-CN" altLang="en-US"/>
              <a:t>）</a:t>
            </a:r>
            <a:endParaRPr lang="zh-CN" altLang="en-US"/>
          </a:p>
        </p:txBody>
      </p:sp>
      <p:pic>
        <p:nvPicPr>
          <p:cNvPr id="561509844" name="图片 3"/>
          <p:cNvPicPr>
            <a:picLocks noChangeAspect="1" noChangeArrowheads="1"/>
          </p:cNvPicPr>
          <p:nvPr>
            <p:custDataLst>
              <p:tags r:id="rId8"/>
            </p:custDataLst>
          </p:nvPr>
        </p:nvPicPr>
        <p:blipFill>
          <a:blip r:embed="rId9">
            <a:extLst>
              <a:ext uri="{28A0092B-C50C-407E-A947-70E740481C1C}">
                <a14:useLocalDpi xmlns:a14="http://schemas.microsoft.com/office/drawing/2010/main" val="0"/>
              </a:ext>
            </a:extLst>
          </a:blip>
          <a:srcRect t="3156" b="9027"/>
          <a:stretch>
            <a:fillRect/>
          </a:stretch>
        </p:blipFill>
        <p:spPr>
          <a:xfrm>
            <a:off x="203200" y="3122295"/>
            <a:ext cx="7704455" cy="2654935"/>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5"/>
          <p:cNvPicPr>
            <a:picLocks noChangeAspect="1"/>
          </p:cNvPicPr>
          <p:nvPr/>
        </p:nvPicPr>
        <p:blipFill>
          <a:blip r:embed="rId1"/>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587" y="220133"/>
            <a:ext cx="1927013" cy="511810"/>
          </a:xfrm>
          <a:prstGeom prst="rect">
            <a:avLst/>
          </a:prstGeom>
          <a:noFill/>
        </p:spPr>
        <p:txBody>
          <a:bodyPr wrap="square" lIns="102400" tIns="51200" rIns="102400" bIns="51200">
            <a:spAutoFit/>
          </a:bodyPr>
          <a:p>
            <a:pPr marR="0" defTabSz="914400" fontAlgn="auto">
              <a:buClrTx/>
              <a:buSzTx/>
              <a:buFontTx/>
              <a:buNone/>
              <a:defRPr/>
            </a:pPr>
            <a:r>
              <a:rPr lang="en-US" altLang="zh-CN" sz="266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a:t>
            </a:r>
            <a:r>
              <a:rPr lang="zh-CN" altLang="en-US" sz="266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模型设计</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12" name="文本框 11"/>
          <p:cNvSpPr txBox="1"/>
          <p:nvPr>
            <p:custDataLst>
              <p:tags r:id="rId2"/>
            </p:custDataLst>
          </p:nvPr>
        </p:nvSpPr>
        <p:spPr>
          <a:xfrm>
            <a:off x="2142913" y="293793"/>
            <a:ext cx="6474460" cy="420370"/>
          </a:xfrm>
          <a:prstGeom prst="rect">
            <a:avLst/>
          </a:prstGeom>
          <a:noFill/>
        </p:spPr>
        <p:txBody>
          <a:bodyPr wrap="square" rtlCol="0" anchor="t">
            <a:spAutoFit/>
          </a:bodyPr>
          <a:p>
            <a:pPr algn="l"/>
            <a:r>
              <a:rPr lang="zh-CN" sz="2135">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rPr>
              <a:t>图片相似度与激活系数α计算</a:t>
            </a:r>
            <a:endParaRPr lang="zh-CN" sz="2135">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endParaRPr>
          </a:p>
        </p:txBody>
      </p:sp>
      <p:pic>
        <p:nvPicPr>
          <p:cNvPr id="292053663" name="图片 19"/>
          <p:cNvPicPr>
            <a:picLocks noChangeAspect="1"/>
          </p:cNvPicPr>
          <p:nvPr>
            <p:custDataLst>
              <p:tags r:id="rId3"/>
            </p:custDataLst>
          </p:nvPr>
        </p:nvPicPr>
        <p:blipFill rotWithShape="1">
          <a:blip r:embed="rId4">
            <a:extLst>
              <a:ext uri="{28A0092B-C50C-407E-A947-70E740481C1C}">
                <a14:useLocalDpi xmlns:a14="http://schemas.microsoft.com/office/drawing/2010/main" val="0"/>
              </a:ext>
            </a:extLst>
          </a:blip>
          <a:srcRect l="5875" r="5514"/>
          <a:stretch>
            <a:fillRect/>
          </a:stretch>
        </p:blipFill>
        <p:spPr bwMode="auto">
          <a:xfrm>
            <a:off x="5981065" y="960755"/>
            <a:ext cx="5844540" cy="3616960"/>
          </a:xfrm>
          <a:prstGeom prst="rect">
            <a:avLst/>
          </a:prstGeom>
          <a:noFill/>
          <a:ln>
            <a:noFill/>
          </a:ln>
        </p:spPr>
      </p:pic>
      <p:graphicFrame>
        <p:nvGraphicFramePr>
          <p:cNvPr id="7" name="对象 6"/>
          <p:cNvGraphicFramePr/>
          <p:nvPr>
            <p:custDataLst>
              <p:tags r:id="rId5"/>
            </p:custDataLst>
          </p:nvPr>
        </p:nvGraphicFramePr>
        <p:xfrm>
          <a:off x="2372995" y="1515745"/>
          <a:ext cx="3177540" cy="1234440"/>
        </p:xfrm>
        <a:graphic>
          <a:graphicData uri="http://schemas.openxmlformats.org/presentationml/2006/ole">
            <mc:AlternateContent xmlns:mc="http://schemas.openxmlformats.org/markup-compatibility/2006">
              <mc:Choice xmlns:v="urn:schemas-microsoft-com:vml" Requires="v">
                <p:oleObj spid="_x0000_s8" name="" r:id="rId6" imgW="2171700" imgH="876300" progId="Equation.DSMT4">
                  <p:embed/>
                </p:oleObj>
              </mc:Choice>
              <mc:Fallback>
                <p:oleObj name="" r:id="rId6" imgW="2171700" imgH="876300" progId="Equation.DSMT4">
                  <p:embed/>
                  <p:pic>
                    <p:nvPicPr>
                      <p:cNvPr id="0" name="图片 7"/>
                      <p:cNvPicPr/>
                      <p:nvPr/>
                    </p:nvPicPr>
                    <p:blipFill>
                      <a:blip r:embed="rId7"/>
                      <a:stretch>
                        <a:fillRect/>
                      </a:stretch>
                    </p:blipFill>
                    <p:spPr>
                      <a:xfrm>
                        <a:off x="2372995" y="1515745"/>
                        <a:ext cx="3177540" cy="1234440"/>
                      </a:xfrm>
                      <a:prstGeom prst="rect">
                        <a:avLst/>
                      </a:prstGeom>
                    </p:spPr>
                  </p:pic>
                </p:oleObj>
              </mc:Fallback>
            </mc:AlternateContent>
          </a:graphicData>
        </a:graphic>
      </p:graphicFrame>
      <p:graphicFrame>
        <p:nvGraphicFramePr>
          <p:cNvPr id="9" name="对象 8"/>
          <p:cNvGraphicFramePr/>
          <p:nvPr>
            <p:custDataLst>
              <p:tags r:id="rId8"/>
            </p:custDataLst>
          </p:nvPr>
        </p:nvGraphicFramePr>
        <p:xfrm>
          <a:off x="2327275" y="3195955"/>
          <a:ext cx="3099435" cy="695325"/>
        </p:xfrm>
        <a:graphic>
          <a:graphicData uri="http://schemas.openxmlformats.org/presentationml/2006/ole">
            <mc:AlternateContent xmlns:mc="http://schemas.openxmlformats.org/markup-compatibility/2006">
              <mc:Choice xmlns:v="urn:schemas-microsoft-com:vml" Requires="v">
                <p:oleObj spid="_x0000_s10" name="" r:id="rId9" imgW="2260600" imgH="508000" progId="Equation.DSMT4">
                  <p:embed/>
                </p:oleObj>
              </mc:Choice>
              <mc:Fallback>
                <p:oleObj name="" r:id="rId9" imgW="2260600" imgH="508000" progId="Equation.DSMT4">
                  <p:embed/>
                  <p:pic>
                    <p:nvPicPr>
                      <p:cNvPr id="0" name="图片 9"/>
                      <p:cNvPicPr/>
                      <p:nvPr/>
                    </p:nvPicPr>
                    <p:blipFill>
                      <a:blip r:embed="rId10"/>
                      <a:stretch>
                        <a:fillRect/>
                      </a:stretch>
                    </p:blipFill>
                    <p:spPr>
                      <a:xfrm>
                        <a:off x="2327275" y="3195955"/>
                        <a:ext cx="3099435" cy="695325"/>
                      </a:xfrm>
                      <a:prstGeom prst="rect">
                        <a:avLst/>
                      </a:prstGeom>
                    </p:spPr>
                  </p:pic>
                </p:oleObj>
              </mc:Fallback>
            </mc:AlternateContent>
          </a:graphicData>
        </a:graphic>
      </p:graphicFrame>
      <p:graphicFrame>
        <p:nvGraphicFramePr>
          <p:cNvPr id="2" name="对象 1"/>
          <p:cNvGraphicFramePr/>
          <p:nvPr>
            <p:custDataLst>
              <p:tags r:id="rId11"/>
            </p:custDataLst>
          </p:nvPr>
        </p:nvGraphicFramePr>
        <p:xfrm>
          <a:off x="2327275" y="4478655"/>
          <a:ext cx="2030095" cy="592455"/>
        </p:xfrm>
        <a:graphic>
          <a:graphicData uri="http://schemas.openxmlformats.org/presentationml/2006/ole">
            <mc:AlternateContent xmlns:mc="http://schemas.openxmlformats.org/markup-compatibility/2006">
              <mc:Choice xmlns:v="urn:schemas-microsoft-com:vml" Requires="v">
                <p:oleObj spid="_x0000_s3" name="" r:id="rId12" imgW="1384300" imgH="431800" progId="Equation.DSMT4">
                  <p:embed/>
                </p:oleObj>
              </mc:Choice>
              <mc:Fallback>
                <p:oleObj name="" r:id="rId12" imgW="1384300" imgH="431800" progId="Equation.DSMT4">
                  <p:embed/>
                  <p:pic>
                    <p:nvPicPr>
                      <p:cNvPr id="0" name="图片 11"/>
                      <p:cNvPicPr/>
                      <p:nvPr/>
                    </p:nvPicPr>
                    <p:blipFill>
                      <a:blip r:embed="rId13"/>
                      <a:stretch>
                        <a:fillRect/>
                      </a:stretch>
                    </p:blipFill>
                    <p:spPr>
                      <a:xfrm>
                        <a:off x="2327275" y="4478655"/>
                        <a:ext cx="2030095" cy="592455"/>
                      </a:xfrm>
                      <a:prstGeom prst="rect">
                        <a:avLst/>
                      </a:prstGeom>
                    </p:spPr>
                  </p:pic>
                </p:oleObj>
              </mc:Fallback>
            </mc:AlternateContent>
          </a:graphicData>
        </a:graphic>
      </p:graphicFrame>
      <p:graphicFrame>
        <p:nvGraphicFramePr>
          <p:cNvPr id="13" name="对象 12"/>
          <p:cNvGraphicFramePr/>
          <p:nvPr>
            <p:custDataLst>
              <p:tags r:id="rId14"/>
            </p:custDataLst>
          </p:nvPr>
        </p:nvGraphicFramePr>
        <p:xfrm>
          <a:off x="6891655" y="4620895"/>
          <a:ext cx="4023360" cy="1104900"/>
        </p:xfrm>
        <a:graphic>
          <a:graphicData uri="http://schemas.openxmlformats.org/presentationml/2006/ole">
            <mc:AlternateContent xmlns:mc="http://schemas.openxmlformats.org/markup-compatibility/2006">
              <mc:Choice xmlns:v="urn:schemas-microsoft-com:vml" Requires="v">
                <p:oleObj spid="_x0000_s14" name="" r:id="rId15" imgW="2717800" imgH="787400" progId="Equation.DSMT4">
                  <p:embed/>
                </p:oleObj>
              </mc:Choice>
              <mc:Fallback>
                <p:oleObj name="" r:id="rId15" imgW="2717800" imgH="787400" progId="Equation.DSMT4">
                  <p:embed/>
                  <p:pic>
                    <p:nvPicPr>
                      <p:cNvPr id="0" name="图片 13"/>
                      <p:cNvPicPr/>
                      <p:nvPr/>
                    </p:nvPicPr>
                    <p:blipFill>
                      <a:blip r:embed="rId16"/>
                      <a:stretch>
                        <a:fillRect/>
                      </a:stretch>
                    </p:blipFill>
                    <p:spPr>
                      <a:xfrm>
                        <a:off x="6891655" y="4620895"/>
                        <a:ext cx="4023360" cy="1104900"/>
                      </a:xfrm>
                      <a:prstGeom prst="rect">
                        <a:avLst/>
                      </a:prstGeom>
                    </p:spPr>
                  </p:pic>
                </p:oleObj>
              </mc:Fallback>
            </mc:AlternateContent>
          </a:graphicData>
        </a:graphic>
      </p:graphicFrame>
      <p:sp>
        <p:nvSpPr>
          <p:cNvPr id="4" name="文本框 3"/>
          <p:cNvSpPr txBox="1"/>
          <p:nvPr>
            <p:custDataLst>
              <p:tags r:id="rId17"/>
            </p:custDataLst>
          </p:nvPr>
        </p:nvSpPr>
        <p:spPr>
          <a:xfrm>
            <a:off x="432435" y="1812290"/>
            <a:ext cx="1436370" cy="763905"/>
          </a:xfrm>
          <a:prstGeom prst="rect">
            <a:avLst/>
          </a:prstGeom>
          <a:noFill/>
        </p:spPr>
        <p:txBody>
          <a:bodyPr wrap="square" rtlCol="0">
            <a:noAutofit/>
          </a:bodyPr>
          <a:p>
            <a:pPr algn="ctr"/>
            <a:r>
              <a:rPr lang="zh-CN" altLang="en-US" b="1">
                <a:latin typeface="微软雅黑" panose="020B0503020204020204" charset="-122"/>
                <a:ea typeface="微软雅黑" panose="020B0503020204020204" charset="-122"/>
              </a:rPr>
              <a:t>结构相似</a:t>
            </a:r>
            <a:endParaRPr lang="zh-CN" altLang="en-US" b="1">
              <a:latin typeface="微软雅黑" panose="020B0503020204020204" charset="-122"/>
              <a:ea typeface="微软雅黑" panose="020B0503020204020204" charset="-122"/>
            </a:endParaRPr>
          </a:p>
          <a:p>
            <a:pPr algn="ctr"/>
            <a:r>
              <a:rPr lang="zh-CN" altLang="en-US" b="1">
                <a:latin typeface="微软雅黑" panose="020B0503020204020204" charset="-122"/>
                <a:ea typeface="微软雅黑" panose="020B0503020204020204" charset="-122"/>
              </a:rPr>
              <a:t>余弦相似度</a:t>
            </a:r>
            <a:endParaRPr lang="zh-CN" altLang="en-US" b="1">
              <a:latin typeface="微软雅黑" panose="020B0503020204020204" charset="-122"/>
              <a:ea typeface="微软雅黑" panose="020B0503020204020204" charset="-122"/>
            </a:endParaRPr>
          </a:p>
        </p:txBody>
      </p:sp>
      <p:sp>
        <p:nvSpPr>
          <p:cNvPr id="5" name="文本框 4"/>
          <p:cNvSpPr txBox="1"/>
          <p:nvPr>
            <p:custDataLst>
              <p:tags r:id="rId18"/>
            </p:custDataLst>
          </p:nvPr>
        </p:nvSpPr>
        <p:spPr>
          <a:xfrm>
            <a:off x="357505" y="3246120"/>
            <a:ext cx="1722120" cy="763905"/>
          </a:xfrm>
          <a:prstGeom prst="rect">
            <a:avLst/>
          </a:prstGeom>
          <a:noFill/>
        </p:spPr>
        <p:txBody>
          <a:bodyPr wrap="square" rtlCol="0">
            <a:noAutofit/>
          </a:bodyPr>
          <a:p>
            <a:pPr algn="ctr"/>
            <a:r>
              <a:rPr lang="zh-CN" altLang="en-US" b="1">
                <a:latin typeface="微软雅黑" panose="020B0503020204020204" charset="-122"/>
                <a:ea typeface="微软雅黑" panose="020B0503020204020204" charset="-122"/>
              </a:rPr>
              <a:t>颜色相似</a:t>
            </a:r>
            <a:endParaRPr lang="zh-CN" altLang="en-US" b="1">
              <a:latin typeface="微软雅黑" panose="020B0503020204020204" charset="-122"/>
              <a:ea typeface="微软雅黑" panose="020B0503020204020204" charset="-122"/>
            </a:endParaRPr>
          </a:p>
          <a:p>
            <a:pPr algn="ctr"/>
            <a:r>
              <a:rPr lang="zh-CN" altLang="en-US" b="1">
                <a:latin typeface="微软雅黑" panose="020B0503020204020204" charset="-122"/>
                <a:ea typeface="微软雅黑" panose="020B0503020204020204" charset="-122"/>
              </a:rPr>
              <a:t>直方图相似度</a:t>
            </a:r>
            <a:endParaRPr lang="zh-CN" altLang="en-US" b="1">
              <a:latin typeface="微软雅黑" panose="020B0503020204020204" charset="-122"/>
              <a:ea typeface="微软雅黑" panose="020B0503020204020204" charset="-122"/>
            </a:endParaRPr>
          </a:p>
        </p:txBody>
      </p:sp>
      <p:sp>
        <p:nvSpPr>
          <p:cNvPr id="6" name="文本框 5"/>
          <p:cNvSpPr txBox="1"/>
          <p:nvPr>
            <p:custDataLst>
              <p:tags r:id="rId19"/>
            </p:custDataLst>
          </p:nvPr>
        </p:nvSpPr>
        <p:spPr>
          <a:xfrm>
            <a:off x="432435" y="4585335"/>
            <a:ext cx="1436370" cy="448945"/>
          </a:xfrm>
          <a:prstGeom prst="rect">
            <a:avLst/>
          </a:prstGeom>
          <a:noFill/>
        </p:spPr>
        <p:txBody>
          <a:bodyPr wrap="square" rtlCol="0">
            <a:noAutofit/>
          </a:bodyPr>
          <a:p>
            <a:pPr algn="ctr"/>
            <a:r>
              <a:rPr lang="zh-CN" altLang="en-US" b="1">
                <a:latin typeface="微软雅黑" panose="020B0503020204020204" charset="-122"/>
                <a:ea typeface="微软雅黑" panose="020B0503020204020204" charset="-122"/>
              </a:rPr>
              <a:t>总相似度</a:t>
            </a:r>
            <a:endParaRPr lang="zh-CN" altLang="en-US" b="1">
              <a:latin typeface="微软雅黑" panose="020B0503020204020204" charset="-122"/>
              <a:ea typeface="微软雅黑" panose="020B0503020204020204" charset="-122"/>
            </a:endParaRPr>
          </a:p>
        </p:txBody>
      </p:sp>
      <p:sp>
        <p:nvSpPr>
          <p:cNvPr id="15" name="矩形 14"/>
          <p:cNvSpPr/>
          <p:nvPr>
            <p:custDataLst>
              <p:tags r:id="rId20"/>
            </p:custDataLst>
          </p:nvPr>
        </p:nvSpPr>
        <p:spPr>
          <a:xfrm>
            <a:off x="292100" y="5842000"/>
            <a:ext cx="11645265" cy="810895"/>
          </a:xfrm>
          <a:prstGeom prst="rect">
            <a:avLst/>
          </a:prstGeom>
          <a:solidFill>
            <a:srgbClr val="42556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latin typeface="微软雅黑" panose="020B0503020204020204" charset="-122"/>
                <a:ea typeface="微软雅黑" panose="020B0503020204020204" charset="-122"/>
              </a:rPr>
              <a:t>小结：</a:t>
            </a:r>
            <a:r>
              <a:rPr lang="zh-CN" sz="2000">
                <a:latin typeface="微软雅黑" panose="020B0503020204020204" charset="-122"/>
                <a:ea typeface="微软雅黑" panose="020B0503020204020204" charset="-122"/>
              </a:rPr>
              <a:t>通过计算输入图片和数据库中图片的相似度来求得激活系数</a:t>
            </a:r>
            <a:r>
              <a:rPr lang="en-US" altLang="zh-CN" sz="2000">
                <a:latin typeface="微软雅黑" panose="020B0503020204020204" charset="-122"/>
                <a:ea typeface="微软雅黑" panose="020B0503020204020204" charset="-122"/>
              </a:rPr>
              <a:t>α</a:t>
            </a:r>
            <a:endParaRPr lang="en-US" altLang="zh-CN" sz="2000">
              <a:latin typeface="微软雅黑" panose="020B0503020204020204" charset="-122"/>
              <a:ea typeface="微软雅黑" panose="020B0503020204020204" charset="-122"/>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l="47822" t="21969" r="7876" b="27980"/>
          <a:stretch>
            <a:fillRect/>
          </a:stretch>
        </p:blipFill>
        <p:spPr bwMode="auto">
          <a:xfrm>
            <a:off x="706120" y="4635500"/>
            <a:ext cx="2288540" cy="1630045"/>
          </a:xfrm>
          <a:prstGeom prst="rect">
            <a:avLst/>
          </a:prstGeom>
          <a:noFill/>
          <a:ln>
            <a:noFill/>
          </a:ln>
        </p:spPr>
      </p:pic>
      <p:pic>
        <p:nvPicPr>
          <p:cNvPr id="5123" name="图片 5"/>
          <p:cNvPicPr>
            <a:picLocks noChangeAspect="1"/>
          </p:cNvPicPr>
          <p:nvPr/>
        </p:nvPicPr>
        <p:blipFill>
          <a:blip r:embed="rId3"/>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4"/>
            </p:custDataLst>
          </p:nvPr>
        </p:nvSpPr>
        <p:spPr>
          <a:xfrm>
            <a:off x="79587" y="220133"/>
            <a:ext cx="4355253" cy="511810"/>
          </a:xfrm>
          <a:prstGeom prst="rect">
            <a:avLst/>
          </a:prstGeom>
          <a:noFill/>
        </p:spPr>
        <p:txBody>
          <a:bodyPr wrap="square" lIns="102400" tIns="51200" rIns="102400" bIns="51200">
            <a:spAutoFit/>
          </a:bodyPr>
          <a:p>
            <a:pPr marR="0" defTabSz="914400" fontAlgn="auto">
              <a:buClrTx/>
              <a:buSzTx/>
              <a:buFontTx/>
              <a:buNone/>
              <a:defRPr/>
            </a:pPr>
            <a:r>
              <a:rPr kumimoji="0" lang="en-US" altLang="zh-CN"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3.</a:t>
            </a:r>
            <a:r>
              <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检测结果可视化</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pic>
        <p:nvPicPr>
          <p:cNvPr id="732433080" name="图片 4"/>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52640"/>
          <a:stretch>
            <a:fillRect/>
          </a:stretch>
        </p:blipFill>
        <p:spPr bwMode="auto">
          <a:xfrm>
            <a:off x="508635" y="977900"/>
            <a:ext cx="2784475" cy="3707130"/>
          </a:xfrm>
          <a:prstGeom prst="rect">
            <a:avLst/>
          </a:prstGeom>
          <a:noFill/>
          <a:ln>
            <a:noFill/>
          </a:ln>
        </p:spPr>
      </p:pic>
      <p:pic>
        <p:nvPicPr>
          <p:cNvPr id="1765090546" name="图片 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3977005" y="1677670"/>
            <a:ext cx="7848600" cy="3924300"/>
          </a:xfrm>
          <a:prstGeom prst="rect">
            <a:avLst/>
          </a:prstGeom>
        </p:spPr>
      </p:pic>
      <p:sp>
        <p:nvSpPr>
          <p:cNvPr id="18" name="文本框 17"/>
          <p:cNvSpPr txBox="1"/>
          <p:nvPr/>
        </p:nvSpPr>
        <p:spPr>
          <a:xfrm>
            <a:off x="3862070" y="5617210"/>
            <a:ext cx="8249285" cy="922020"/>
          </a:xfrm>
          <a:prstGeom prst="rect">
            <a:avLst/>
          </a:prstGeom>
          <a:noFill/>
        </p:spPr>
        <p:txBody>
          <a:bodyPr wrap="square" rtlCol="0" anchor="t">
            <a:spAutoFit/>
          </a:bodyPr>
          <a:p>
            <a:pPr indent="0" algn="ctr" fontAlgn="auto">
              <a:lnSpc>
                <a:spcPct val="150000"/>
              </a:lnSpc>
            </a:pPr>
            <a:r>
              <a:rPr lang="zh-CN" altLang="en-US"/>
              <a:t>图.五种类型的茶叶样本及功能分组</a:t>
            </a:r>
            <a:endParaRPr lang="zh-CN" altLang="en-US"/>
          </a:p>
          <a:p>
            <a:pPr indent="0" algn="ctr" fontAlgn="auto">
              <a:lnSpc>
                <a:spcPct val="150000"/>
              </a:lnSpc>
            </a:pPr>
            <a:r>
              <a:rPr lang="zh-CN" altLang="en-US">
                <a:solidFill>
                  <a:srgbClr val="FF0000"/>
                </a:solidFill>
              </a:rPr>
              <a:t>（a）中茗七号</a:t>
            </a:r>
            <a:r>
              <a:rPr lang="zh-CN" altLang="en-US"/>
              <a:t>，（b）浙农117，（c）龙井43，（d）中茶108，（e）英红九号</a:t>
            </a:r>
            <a:endParaRPr lang="zh-CN" altLang="en-US"/>
          </a:p>
        </p:txBody>
      </p:sp>
      <p:sp>
        <p:nvSpPr>
          <p:cNvPr id="19" name="文本框 18"/>
          <p:cNvSpPr txBox="1"/>
          <p:nvPr/>
        </p:nvSpPr>
        <p:spPr>
          <a:xfrm>
            <a:off x="400685" y="6170930"/>
            <a:ext cx="3013075" cy="368300"/>
          </a:xfrm>
          <a:prstGeom prst="rect">
            <a:avLst/>
          </a:prstGeom>
          <a:noFill/>
        </p:spPr>
        <p:txBody>
          <a:bodyPr wrap="square" rtlCol="0" anchor="t">
            <a:spAutoFit/>
          </a:bodyPr>
          <a:p>
            <a:r>
              <a:rPr lang="zh-CN" altLang="en-US">
                <a:sym typeface="+mn-ea"/>
              </a:rPr>
              <a:t>标定示例及一芽一叶标准</a:t>
            </a:r>
            <a:endParaRPr lang="zh-CN" altLang="en-US">
              <a:sym typeface="+mn-ea"/>
            </a:endParaRPr>
          </a:p>
        </p:txBody>
      </p:sp>
      <p:sp>
        <p:nvSpPr>
          <p:cNvPr id="20" name="文本框 19"/>
          <p:cNvSpPr txBox="1"/>
          <p:nvPr/>
        </p:nvSpPr>
        <p:spPr>
          <a:xfrm>
            <a:off x="4092575" y="4685030"/>
            <a:ext cx="2847975" cy="368300"/>
          </a:xfrm>
          <a:prstGeom prst="rect">
            <a:avLst/>
          </a:prstGeom>
          <a:noFill/>
        </p:spPr>
        <p:txBody>
          <a:bodyPr wrap="square" rtlCol="0" anchor="t">
            <a:spAutoFit/>
          </a:bodyPr>
          <a:p>
            <a:pPr algn="ctr"/>
            <a:r>
              <a:rPr lang="zh-CN" altLang="en-US">
                <a:sym typeface="+mn-ea"/>
              </a:rPr>
              <a:t>训练集</a:t>
            </a:r>
            <a:endParaRPr lang="zh-CN" altLang="en-US">
              <a:sym typeface="+mn-ea"/>
            </a:endParaRPr>
          </a:p>
        </p:txBody>
      </p:sp>
      <p:sp>
        <p:nvSpPr>
          <p:cNvPr id="21" name="文本框 20"/>
          <p:cNvSpPr txBox="1"/>
          <p:nvPr>
            <p:custDataLst>
              <p:tags r:id="rId8"/>
            </p:custDataLst>
          </p:nvPr>
        </p:nvSpPr>
        <p:spPr>
          <a:xfrm>
            <a:off x="7160260" y="5180330"/>
            <a:ext cx="4557395" cy="368300"/>
          </a:xfrm>
          <a:prstGeom prst="rect">
            <a:avLst/>
          </a:prstGeom>
          <a:noFill/>
        </p:spPr>
        <p:txBody>
          <a:bodyPr wrap="square" rtlCol="0" anchor="t">
            <a:spAutoFit/>
          </a:bodyPr>
          <a:p>
            <a:pPr algn="ctr"/>
            <a:r>
              <a:rPr lang="zh-CN" altLang="en-US">
                <a:sym typeface="+mn-ea"/>
              </a:rPr>
              <a:t>测试集</a:t>
            </a:r>
            <a:endParaRPr lang="zh-CN" altLang="en-US">
              <a:sym typeface="+mn-ea"/>
            </a:endParaRPr>
          </a:p>
        </p:txBody>
      </p:sp>
      <p:sp>
        <p:nvSpPr>
          <p:cNvPr id="22" name="TextBox 2"/>
          <p:cNvSpPr txBox="1"/>
          <p:nvPr>
            <p:custDataLst>
              <p:tags r:id="rId9"/>
            </p:custDataLst>
          </p:nvPr>
        </p:nvSpPr>
        <p:spPr>
          <a:xfrm>
            <a:off x="3096260" y="281940"/>
            <a:ext cx="5581227" cy="420370"/>
          </a:xfrm>
          <a:prstGeom prst="rect">
            <a:avLst/>
          </a:prstGeom>
          <a:noFill/>
        </p:spPr>
        <p:txBody>
          <a:bodyPr wrap="square">
            <a:spAutoFit/>
          </a:bodyPr>
          <a:p>
            <a:pPr marR="0" defTabSz="914400" fontAlgn="auto">
              <a:buClrTx/>
              <a:buSzTx/>
              <a:buFontTx/>
              <a:buNone/>
              <a:defRPr/>
            </a:pPr>
            <a:r>
              <a:rPr kumimoji="0" lang="zh-CN" sz="2135"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rPr>
              <a:t>实验设置组</a:t>
            </a:r>
            <a:endParaRPr kumimoji="0" lang="zh-CN" sz="2135" b="1"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5"/>
          <p:cNvPicPr>
            <a:picLocks noChangeAspect="1"/>
          </p:cNvPicPr>
          <p:nvPr/>
        </p:nvPicPr>
        <p:blipFill>
          <a:blip r:embed="rId1"/>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587" y="220133"/>
            <a:ext cx="4355253" cy="511810"/>
          </a:xfrm>
          <a:prstGeom prst="rect">
            <a:avLst/>
          </a:prstGeom>
          <a:noFill/>
        </p:spPr>
        <p:txBody>
          <a:bodyPr wrap="square" lIns="102400" tIns="51200" rIns="102400" bIns="51200">
            <a:spAutoFit/>
          </a:bodyPr>
          <a:p>
            <a:pPr marR="0" defTabSz="914400" fontAlgn="auto">
              <a:buClrTx/>
              <a:buSzTx/>
              <a:buFontTx/>
              <a:buNone/>
              <a:defRPr/>
            </a:pPr>
            <a:r>
              <a:rPr kumimoji="0" lang="en-US" altLang="zh-CN"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3.</a:t>
            </a:r>
            <a:r>
              <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检测结果可视化</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sp>
        <p:nvSpPr>
          <p:cNvPr id="17" name="文本框 16"/>
          <p:cNvSpPr txBox="1"/>
          <p:nvPr>
            <p:custDataLst>
              <p:tags r:id="rId2"/>
            </p:custDataLst>
          </p:nvPr>
        </p:nvSpPr>
        <p:spPr>
          <a:xfrm>
            <a:off x="239395" y="1149350"/>
            <a:ext cx="7559675" cy="420370"/>
          </a:xfrm>
          <a:prstGeom prst="rect">
            <a:avLst/>
          </a:prstGeom>
          <a:noFill/>
        </p:spPr>
        <p:txBody>
          <a:bodyPr wrap="square" rtlCol="0" anchor="t">
            <a:spAutoFit/>
          </a:bodyPr>
          <a:p>
            <a:r>
              <a:rPr lang="zh-CN" altLang="en-US" sz="213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环境影响：风吹、日晒、雨淋（</a:t>
            </a:r>
            <a:r>
              <a:rPr lang="en-US" altLang="zh-CN" sz="213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2022.9</a:t>
            </a:r>
            <a:r>
              <a:rPr lang="zh-CN" altLang="en-US" sz="213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丽水松阳、</a:t>
            </a:r>
            <a:r>
              <a:rPr lang="zh-CN" altLang="en-US" sz="213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中茗七</a:t>
            </a:r>
            <a:r>
              <a:rPr lang="zh-CN" altLang="en-US" sz="213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号）</a:t>
            </a:r>
            <a:endParaRPr lang="zh-CN" altLang="en-US" sz="2135"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pic>
        <p:nvPicPr>
          <p:cNvPr id="18" name="图片 17" descr="40yolo"/>
          <p:cNvPicPr>
            <a:picLocks noChangeAspect="1"/>
          </p:cNvPicPr>
          <p:nvPr/>
        </p:nvPicPr>
        <p:blipFill>
          <a:blip r:embed="rId3"/>
          <a:stretch>
            <a:fillRect/>
          </a:stretch>
        </p:blipFill>
        <p:spPr>
          <a:xfrm>
            <a:off x="4175760" y="1774190"/>
            <a:ext cx="3840000" cy="2370371"/>
          </a:xfrm>
          <a:prstGeom prst="rect">
            <a:avLst/>
          </a:prstGeom>
        </p:spPr>
      </p:pic>
      <p:pic>
        <p:nvPicPr>
          <p:cNvPr id="19" name="图片 18" descr="39.5x2"/>
          <p:cNvPicPr>
            <a:picLocks noChangeAspect="1"/>
          </p:cNvPicPr>
          <p:nvPr/>
        </p:nvPicPr>
        <p:blipFill>
          <a:blip r:embed="rId4"/>
          <a:stretch>
            <a:fillRect/>
          </a:stretch>
        </p:blipFill>
        <p:spPr>
          <a:xfrm>
            <a:off x="4175760" y="4271010"/>
            <a:ext cx="3840000" cy="2370293"/>
          </a:xfrm>
          <a:prstGeom prst="rect">
            <a:avLst/>
          </a:prstGeom>
        </p:spPr>
      </p:pic>
      <p:sp>
        <p:nvSpPr>
          <p:cNvPr id="20" name="矩形 19"/>
          <p:cNvSpPr/>
          <p:nvPr/>
        </p:nvSpPr>
        <p:spPr>
          <a:xfrm>
            <a:off x="7531947" y="3694430"/>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27</a:t>
            </a:r>
            <a:endParaRPr lang="en-US" altLang="zh-CN" sz="1865"/>
          </a:p>
        </p:txBody>
      </p:sp>
      <p:sp>
        <p:nvSpPr>
          <p:cNvPr id="21" name="矩形 20"/>
          <p:cNvSpPr/>
          <p:nvPr>
            <p:custDataLst>
              <p:tags r:id="rId5"/>
            </p:custDataLst>
          </p:nvPr>
        </p:nvSpPr>
        <p:spPr>
          <a:xfrm>
            <a:off x="7531100" y="6190403"/>
            <a:ext cx="48429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30</a:t>
            </a:r>
            <a:endParaRPr lang="en-US" altLang="zh-CN" sz="1865"/>
          </a:p>
        </p:txBody>
      </p:sp>
      <p:pic>
        <p:nvPicPr>
          <p:cNvPr id="22" name="图片 21" descr="9.5x2"/>
          <p:cNvPicPr>
            <a:picLocks noChangeAspect="1"/>
          </p:cNvPicPr>
          <p:nvPr/>
        </p:nvPicPr>
        <p:blipFill>
          <a:blip r:embed="rId6"/>
          <a:stretch>
            <a:fillRect/>
          </a:stretch>
        </p:blipFill>
        <p:spPr>
          <a:xfrm>
            <a:off x="239607" y="4271010"/>
            <a:ext cx="3840000" cy="2370371"/>
          </a:xfrm>
          <a:prstGeom prst="rect">
            <a:avLst/>
          </a:prstGeom>
        </p:spPr>
      </p:pic>
      <p:pic>
        <p:nvPicPr>
          <p:cNvPr id="24" name="图片 23" descr="9.yolo"/>
          <p:cNvPicPr>
            <a:picLocks noChangeAspect="1"/>
          </p:cNvPicPr>
          <p:nvPr/>
        </p:nvPicPr>
        <p:blipFill>
          <a:blip r:embed="rId7"/>
          <a:stretch>
            <a:fillRect/>
          </a:stretch>
        </p:blipFill>
        <p:spPr>
          <a:xfrm>
            <a:off x="239607" y="1774190"/>
            <a:ext cx="3840000" cy="2370371"/>
          </a:xfrm>
          <a:prstGeom prst="rect">
            <a:avLst/>
          </a:prstGeom>
        </p:spPr>
      </p:pic>
      <p:sp>
        <p:nvSpPr>
          <p:cNvPr id="25" name="矩形 24"/>
          <p:cNvSpPr/>
          <p:nvPr>
            <p:custDataLst>
              <p:tags r:id="rId8"/>
            </p:custDataLst>
          </p:nvPr>
        </p:nvSpPr>
        <p:spPr>
          <a:xfrm>
            <a:off x="3594947" y="3694430"/>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16</a:t>
            </a:r>
            <a:endParaRPr lang="en-US" altLang="zh-CN" sz="1865"/>
          </a:p>
        </p:txBody>
      </p:sp>
      <p:sp>
        <p:nvSpPr>
          <p:cNvPr id="26" name="矩形 25"/>
          <p:cNvSpPr/>
          <p:nvPr>
            <p:custDataLst>
              <p:tags r:id="rId9"/>
            </p:custDataLst>
          </p:nvPr>
        </p:nvSpPr>
        <p:spPr>
          <a:xfrm>
            <a:off x="3594947" y="6190403"/>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19</a:t>
            </a:r>
            <a:endParaRPr lang="en-US" altLang="zh-CN" sz="1865"/>
          </a:p>
        </p:txBody>
      </p:sp>
      <p:pic>
        <p:nvPicPr>
          <p:cNvPr id="31" name="图片 30" descr="490.yolo"/>
          <p:cNvPicPr>
            <a:picLocks noChangeAspect="1"/>
          </p:cNvPicPr>
          <p:nvPr/>
        </p:nvPicPr>
        <p:blipFill>
          <a:blip r:embed="rId10"/>
          <a:stretch>
            <a:fillRect/>
          </a:stretch>
        </p:blipFill>
        <p:spPr>
          <a:xfrm>
            <a:off x="8111913" y="1773343"/>
            <a:ext cx="3840000" cy="2370371"/>
          </a:xfrm>
          <a:prstGeom prst="rect">
            <a:avLst/>
          </a:prstGeom>
        </p:spPr>
      </p:pic>
      <p:pic>
        <p:nvPicPr>
          <p:cNvPr id="32" name="图片 31" descr="650.6x2"/>
          <p:cNvPicPr>
            <a:picLocks noChangeAspect="1"/>
          </p:cNvPicPr>
          <p:nvPr/>
        </p:nvPicPr>
        <p:blipFill>
          <a:blip r:embed="rId11"/>
          <a:stretch>
            <a:fillRect/>
          </a:stretch>
        </p:blipFill>
        <p:spPr>
          <a:xfrm>
            <a:off x="8111913" y="4276937"/>
            <a:ext cx="3840000" cy="2370371"/>
          </a:xfrm>
          <a:prstGeom prst="rect">
            <a:avLst/>
          </a:prstGeom>
        </p:spPr>
      </p:pic>
      <p:sp>
        <p:nvSpPr>
          <p:cNvPr id="33" name="矩形 32"/>
          <p:cNvSpPr/>
          <p:nvPr>
            <p:custDataLst>
              <p:tags r:id="rId12"/>
            </p:custDataLst>
          </p:nvPr>
        </p:nvSpPr>
        <p:spPr>
          <a:xfrm>
            <a:off x="11468947" y="3695277"/>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36</a:t>
            </a:r>
            <a:endParaRPr lang="en-US" altLang="zh-CN" sz="1865"/>
          </a:p>
        </p:txBody>
      </p:sp>
      <p:sp>
        <p:nvSpPr>
          <p:cNvPr id="34" name="矩形 33"/>
          <p:cNvSpPr/>
          <p:nvPr>
            <p:custDataLst>
              <p:tags r:id="rId13"/>
            </p:custDataLst>
          </p:nvPr>
        </p:nvSpPr>
        <p:spPr>
          <a:xfrm>
            <a:off x="11446087" y="6190403"/>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39</a:t>
            </a:r>
            <a:endParaRPr lang="en-US" altLang="zh-CN" sz="1865"/>
          </a:p>
        </p:txBody>
      </p:sp>
      <p:sp>
        <p:nvSpPr>
          <p:cNvPr id="9" name="TextBox 2"/>
          <p:cNvSpPr txBox="1"/>
          <p:nvPr>
            <p:custDataLst>
              <p:tags r:id="rId14"/>
            </p:custDataLst>
          </p:nvPr>
        </p:nvSpPr>
        <p:spPr>
          <a:xfrm>
            <a:off x="3096260" y="281940"/>
            <a:ext cx="5581227" cy="420370"/>
          </a:xfrm>
          <a:prstGeom prst="rect">
            <a:avLst/>
          </a:prstGeom>
          <a:noFill/>
        </p:spPr>
        <p:txBody>
          <a:bodyPr wrap="square">
            <a:spAutoFit/>
          </a:bodyPr>
          <a:p>
            <a:pPr marR="0" defTabSz="914400" fontAlgn="auto">
              <a:buClrTx/>
              <a:buSzTx/>
              <a:buFontTx/>
              <a:buNone/>
              <a:defRPr/>
            </a:pPr>
            <a:r>
              <a:rPr kumimoji="0" lang="zh-CN" sz="2135"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rPr>
              <a:t>同品种困难环境下检测</a:t>
            </a:r>
            <a:endParaRPr kumimoji="0" lang="zh-CN" sz="2135" b="1"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pic13"/>
          <p:cNvPicPr>
            <a:picLocks noChangeAspect="1"/>
          </p:cNvPicPr>
          <p:nvPr/>
        </p:nvPicPr>
        <p:blipFill>
          <a:blip r:embed="rId1"/>
          <a:srcRect/>
          <a:stretch>
            <a:fillRect/>
          </a:stretch>
        </p:blipFill>
        <p:spPr>
          <a:xfrm>
            <a:off x="8112125" y="4242435"/>
            <a:ext cx="3888740" cy="2419350"/>
          </a:xfrm>
          <a:prstGeom prst="rect">
            <a:avLst/>
          </a:prstGeom>
        </p:spPr>
      </p:pic>
      <p:pic>
        <p:nvPicPr>
          <p:cNvPr id="19" name="图片 18" descr="60.30"/>
          <p:cNvPicPr>
            <a:picLocks noChangeAspect="1"/>
          </p:cNvPicPr>
          <p:nvPr/>
        </p:nvPicPr>
        <p:blipFill>
          <a:blip r:embed="rId2"/>
          <a:stretch>
            <a:fillRect/>
          </a:stretch>
        </p:blipFill>
        <p:spPr>
          <a:xfrm>
            <a:off x="4177030" y="4293870"/>
            <a:ext cx="3837456" cy="2368800"/>
          </a:xfrm>
          <a:prstGeom prst="rect">
            <a:avLst/>
          </a:prstGeom>
        </p:spPr>
      </p:pic>
      <p:pic>
        <p:nvPicPr>
          <p:cNvPr id="18" name="图片 17" descr="60.18"/>
          <p:cNvPicPr>
            <a:picLocks noChangeAspect="1"/>
          </p:cNvPicPr>
          <p:nvPr/>
        </p:nvPicPr>
        <p:blipFill>
          <a:blip r:embed="rId3"/>
          <a:stretch>
            <a:fillRect/>
          </a:stretch>
        </p:blipFill>
        <p:spPr>
          <a:xfrm>
            <a:off x="4175760" y="1795780"/>
            <a:ext cx="3837172" cy="2368800"/>
          </a:xfrm>
          <a:prstGeom prst="rect">
            <a:avLst/>
          </a:prstGeom>
        </p:spPr>
      </p:pic>
      <p:pic>
        <p:nvPicPr>
          <p:cNvPr id="4" name="图片 3" descr="16.2"/>
          <p:cNvPicPr>
            <a:picLocks noChangeAspect="1"/>
          </p:cNvPicPr>
          <p:nvPr/>
        </p:nvPicPr>
        <p:blipFill>
          <a:blip r:embed="rId4"/>
          <a:stretch>
            <a:fillRect/>
          </a:stretch>
        </p:blipFill>
        <p:spPr>
          <a:xfrm>
            <a:off x="8112125" y="1797050"/>
            <a:ext cx="3837286" cy="2368800"/>
          </a:xfrm>
          <a:prstGeom prst="rect">
            <a:avLst/>
          </a:prstGeom>
        </p:spPr>
      </p:pic>
      <p:pic>
        <p:nvPicPr>
          <p:cNvPr id="5123" name="图片 5"/>
          <p:cNvPicPr>
            <a:picLocks noChangeAspect="1"/>
          </p:cNvPicPr>
          <p:nvPr/>
        </p:nvPicPr>
        <p:blipFill>
          <a:blip r:embed="rId5"/>
          <a:stretch>
            <a:fillRect/>
          </a:stretch>
        </p:blipFill>
        <p:spPr>
          <a:xfrm>
            <a:off x="9120717" y="220133"/>
            <a:ext cx="2705100" cy="1047751"/>
          </a:xfrm>
          <a:prstGeom prst="rect">
            <a:avLst/>
          </a:prstGeom>
          <a:noFill/>
          <a:ln w="9525">
            <a:noFill/>
          </a:ln>
        </p:spPr>
      </p:pic>
      <p:cxnSp>
        <p:nvCxnSpPr>
          <p:cNvPr id="23" name="直接连接符 22"/>
          <p:cNvCxnSpPr/>
          <p:nvPr/>
        </p:nvCxnSpPr>
        <p:spPr>
          <a:xfrm>
            <a:off x="-48260" y="837353"/>
            <a:ext cx="877781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587" y="220133"/>
            <a:ext cx="4355253" cy="511810"/>
          </a:xfrm>
          <a:prstGeom prst="rect">
            <a:avLst/>
          </a:prstGeom>
          <a:noFill/>
        </p:spPr>
        <p:txBody>
          <a:bodyPr wrap="square" lIns="102400" tIns="51200" rIns="102400" bIns="51200">
            <a:spAutoFit/>
          </a:bodyPr>
          <a:p>
            <a:pPr marR="0" defTabSz="914400" fontAlgn="auto">
              <a:buClrTx/>
              <a:buSzTx/>
              <a:buFontTx/>
              <a:buNone/>
              <a:defRPr/>
            </a:pPr>
            <a:r>
              <a:rPr kumimoji="0" lang="en-US" altLang="zh-CN"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3.</a:t>
            </a:r>
            <a:r>
              <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检测结果可视化</a:t>
            </a:r>
            <a:endParaRPr kumimoji="0" lang="zh-CN" altLang="en-US" sz="2665" b="1" kern="1200" cap="none" spc="0" normalizeH="0" baseline="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pic>
        <p:nvPicPr>
          <p:cNvPr id="2" name="图片 1" descr="image10.21"/>
          <p:cNvPicPr>
            <a:picLocks noChangeAspect="1"/>
          </p:cNvPicPr>
          <p:nvPr/>
        </p:nvPicPr>
        <p:blipFill>
          <a:blip r:embed="rId6"/>
          <a:stretch>
            <a:fillRect/>
          </a:stretch>
        </p:blipFill>
        <p:spPr>
          <a:xfrm>
            <a:off x="239607" y="1795780"/>
            <a:ext cx="3840000" cy="2370371"/>
          </a:xfrm>
          <a:prstGeom prst="rect">
            <a:avLst/>
          </a:prstGeom>
        </p:spPr>
      </p:pic>
      <p:pic>
        <p:nvPicPr>
          <p:cNvPr id="3" name="图片 2" descr="image10.31"/>
          <p:cNvPicPr>
            <a:picLocks noChangeAspect="1"/>
          </p:cNvPicPr>
          <p:nvPr/>
        </p:nvPicPr>
        <p:blipFill>
          <a:blip r:embed="rId7"/>
          <a:stretch>
            <a:fillRect/>
          </a:stretch>
        </p:blipFill>
        <p:spPr>
          <a:xfrm>
            <a:off x="239607" y="4291753"/>
            <a:ext cx="3840000" cy="2370371"/>
          </a:xfrm>
          <a:prstGeom prst="rect">
            <a:avLst/>
          </a:prstGeom>
        </p:spPr>
      </p:pic>
      <p:sp>
        <p:nvSpPr>
          <p:cNvPr id="9" name="TextBox 2"/>
          <p:cNvSpPr txBox="1"/>
          <p:nvPr>
            <p:custDataLst>
              <p:tags r:id="rId8"/>
            </p:custDataLst>
          </p:nvPr>
        </p:nvSpPr>
        <p:spPr>
          <a:xfrm>
            <a:off x="3096260" y="281940"/>
            <a:ext cx="5581227" cy="420370"/>
          </a:xfrm>
          <a:prstGeom prst="rect">
            <a:avLst/>
          </a:prstGeom>
          <a:noFill/>
        </p:spPr>
        <p:txBody>
          <a:bodyPr wrap="square">
            <a:spAutoFit/>
          </a:bodyPr>
          <a:p>
            <a:pPr marR="0" defTabSz="914400" fontAlgn="auto">
              <a:buClrTx/>
              <a:buSzTx/>
              <a:buFontTx/>
              <a:buNone/>
              <a:defRPr/>
            </a:pPr>
            <a:r>
              <a:rPr kumimoji="0" lang="zh-CN" sz="2135"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rPr>
              <a:t>未训练过的茶种检测</a:t>
            </a:r>
            <a:endParaRPr kumimoji="0" lang="zh-CN" sz="2135" b="1" kern="1200" cap="none" spc="0" normalizeH="0" baseline="0" noProof="1">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5" name="文本框 4"/>
          <p:cNvSpPr txBox="1"/>
          <p:nvPr>
            <p:custDataLst>
              <p:tags r:id="rId9"/>
            </p:custDataLst>
          </p:nvPr>
        </p:nvSpPr>
        <p:spPr>
          <a:xfrm>
            <a:off x="239607" y="1220047"/>
            <a:ext cx="3839633" cy="398780"/>
          </a:xfrm>
          <a:prstGeom prst="rect">
            <a:avLst/>
          </a:prstGeom>
          <a:noFill/>
        </p:spPr>
        <p:txBody>
          <a:bodyPr wrap="square" rtlCol="0" anchor="t">
            <a:spAutoFit/>
          </a:bodyPr>
          <a:p>
            <a:r>
              <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2022.3</a:t>
            </a:r>
            <a:r>
              <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绍兴嵊州、浙农</a:t>
            </a:r>
            <a:r>
              <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117</a:t>
            </a:r>
            <a:endPar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6" name="矩形 5"/>
          <p:cNvSpPr/>
          <p:nvPr>
            <p:custDataLst>
              <p:tags r:id="rId10"/>
            </p:custDataLst>
          </p:nvPr>
        </p:nvSpPr>
        <p:spPr>
          <a:xfrm>
            <a:off x="3594947" y="3716020"/>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21</a:t>
            </a:r>
            <a:endParaRPr lang="en-US" altLang="zh-CN" sz="1865"/>
          </a:p>
        </p:txBody>
      </p:sp>
      <p:sp>
        <p:nvSpPr>
          <p:cNvPr id="7" name="矩形 6"/>
          <p:cNvSpPr/>
          <p:nvPr>
            <p:custDataLst>
              <p:tags r:id="rId11"/>
            </p:custDataLst>
          </p:nvPr>
        </p:nvSpPr>
        <p:spPr>
          <a:xfrm>
            <a:off x="3594947" y="6211993"/>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31</a:t>
            </a:r>
            <a:endParaRPr lang="en-US" altLang="zh-CN" sz="1865"/>
          </a:p>
        </p:txBody>
      </p:sp>
      <p:sp>
        <p:nvSpPr>
          <p:cNvPr id="12" name="文本框 11"/>
          <p:cNvSpPr txBox="1"/>
          <p:nvPr>
            <p:custDataLst>
              <p:tags r:id="rId12"/>
            </p:custDataLst>
          </p:nvPr>
        </p:nvSpPr>
        <p:spPr>
          <a:xfrm>
            <a:off x="4175760" y="1220893"/>
            <a:ext cx="3839633" cy="398780"/>
          </a:xfrm>
          <a:prstGeom prst="rect">
            <a:avLst/>
          </a:prstGeom>
          <a:noFill/>
        </p:spPr>
        <p:txBody>
          <a:bodyPr wrap="square" rtlCol="0" anchor="t">
            <a:spAutoFit/>
          </a:bodyPr>
          <a:p>
            <a:r>
              <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2023.3</a:t>
            </a:r>
            <a:r>
              <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杭州中茶所、中茶</a:t>
            </a:r>
            <a:r>
              <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108</a:t>
            </a:r>
            <a:endPar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3" name="矩形 12"/>
          <p:cNvSpPr/>
          <p:nvPr>
            <p:custDataLst>
              <p:tags r:id="rId13"/>
            </p:custDataLst>
          </p:nvPr>
        </p:nvSpPr>
        <p:spPr>
          <a:xfrm>
            <a:off x="7536180" y="3716020"/>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18</a:t>
            </a:r>
            <a:endParaRPr lang="en-US" altLang="zh-CN" sz="1865"/>
          </a:p>
        </p:txBody>
      </p:sp>
      <p:sp>
        <p:nvSpPr>
          <p:cNvPr id="14" name="矩形 13"/>
          <p:cNvSpPr/>
          <p:nvPr>
            <p:custDataLst>
              <p:tags r:id="rId14"/>
            </p:custDataLst>
          </p:nvPr>
        </p:nvSpPr>
        <p:spPr>
          <a:xfrm>
            <a:off x="7536180" y="6205008"/>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30</a:t>
            </a:r>
            <a:endParaRPr lang="en-US" altLang="zh-CN" sz="1865"/>
          </a:p>
        </p:txBody>
      </p:sp>
      <p:sp>
        <p:nvSpPr>
          <p:cNvPr id="27" name="文本框 26"/>
          <p:cNvSpPr txBox="1"/>
          <p:nvPr>
            <p:custDataLst>
              <p:tags r:id="rId15"/>
            </p:custDataLst>
          </p:nvPr>
        </p:nvSpPr>
        <p:spPr>
          <a:xfrm>
            <a:off x="8111913" y="1219200"/>
            <a:ext cx="3839633" cy="398780"/>
          </a:xfrm>
          <a:prstGeom prst="rect">
            <a:avLst/>
          </a:prstGeom>
          <a:noFill/>
        </p:spPr>
        <p:txBody>
          <a:bodyPr wrap="square" rtlCol="0" anchor="t">
            <a:spAutoFit/>
          </a:bodyPr>
          <a:p>
            <a:r>
              <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2023.3</a:t>
            </a:r>
            <a:r>
              <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杭州中茶所、</a:t>
            </a:r>
            <a:r>
              <a:rPr 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龙井</a:t>
            </a:r>
            <a:r>
              <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43</a:t>
            </a:r>
            <a:endParaRPr lang="en-US" altLang="zh-CN"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8" name="矩形 27"/>
          <p:cNvSpPr/>
          <p:nvPr>
            <p:custDataLst>
              <p:tags r:id="rId16"/>
            </p:custDataLst>
          </p:nvPr>
        </p:nvSpPr>
        <p:spPr>
          <a:xfrm>
            <a:off x="11472333" y="3716020"/>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2</a:t>
            </a:r>
            <a:endParaRPr lang="en-US" altLang="zh-CN" sz="1865"/>
          </a:p>
        </p:txBody>
      </p:sp>
      <p:sp>
        <p:nvSpPr>
          <p:cNvPr id="29" name="矩形 28"/>
          <p:cNvSpPr/>
          <p:nvPr>
            <p:custDataLst>
              <p:tags r:id="rId17"/>
            </p:custDataLst>
          </p:nvPr>
        </p:nvSpPr>
        <p:spPr>
          <a:xfrm>
            <a:off x="11477837" y="6205008"/>
            <a:ext cx="484293"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65"/>
              <a:t>9</a:t>
            </a:r>
            <a:endParaRPr lang="en-US" altLang="zh-CN" sz="1865"/>
          </a:p>
        </p:txBody>
      </p:sp>
    </p:spTree>
  </p:cSld>
  <p:clrMapOvr>
    <a:masterClrMapping/>
  </p:clrMapOvr>
  <p:transition spd="med">
    <p:fad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UNIT_TABLE_BEAUTIFY" val="smartTable{d638bdd9-c44c-47b8-87ac-794a87555c9f}"/>
  <p:tag name="TABLE_ENDDRAG_ORIGIN_RECT" val="420*386"/>
  <p:tag name="TABLE_ENDDRAG_RECT" val="522*138*420*387"/>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COMMONDATA" val="eyJoZGlkIjoiZjljZGIwZDBjMGM0MmE0YzFjNmYzNzY5MGFjNDFiNmUifQ=="/>
  <p:tag name="KSO_WPP_MARK_KEY" val="583ad31c-283c-4cf1-801b-45437b0686e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2307</Words>
  <Application>WPS 演示</Application>
  <PresentationFormat>宽屏</PresentationFormat>
  <Paragraphs>298</Paragraphs>
  <Slides>11</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11</vt:i4>
      </vt:variant>
    </vt:vector>
  </HeadingPairs>
  <TitlesOfParts>
    <vt:vector size="28" baseType="lpstr">
      <vt:lpstr>Arial</vt:lpstr>
      <vt:lpstr>宋体</vt:lpstr>
      <vt:lpstr>Wingdings</vt:lpstr>
      <vt:lpstr>Wingdings</vt:lpstr>
      <vt:lpstr>微软雅黑</vt:lpstr>
      <vt:lpstr>Times New Roman</vt:lpstr>
      <vt:lpstr>黑体</vt:lpstr>
      <vt:lpstr>Calibri Light</vt:lpstr>
      <vt:lpstr>微软雅黑 Light</vt:lpstr>
      <vt:lpstr>Calibri Light</vt:lpstr>
      <vt:lpstr>Arial Unicode MS</vt:lpstr>
      <vt:lpstr>Calibri</vt:lpstr>
      <vt:lpstr>Office 主题​​</vt:lpstr>
      <vt:lpstr>Equation.DSMT4</vt:lpstr>
      <vt:lpstr>Equation.DSMT4</vt:lpstr>
      <vt:lpstr>Equation.DSMT4</vt:lpstr>
      <vt:lpstr>Equation.DSMT4</vt:lpstr>
      <vt:lpstr> 指导老师：陈建能教授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Silence</cp:lastModifiedBy>
  <cp:revision>173</cp:revision>
  <dcterms:created xsi:type="dcterms:W3CDTF">2019-06-19T02:08:00Z</dcterms:created>
  <dcterms:modified xsi:type="dcterms:W3CDTF">2023-09-21T02:27:45Z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2052-12.1.0.15404</vt:lpwstr>
  </property>
  <property fmtid="{D5CDD505-2E9C-101B-9397-08002B2CF9AE}" pid="3" name="ICV">
    <vt:lpwstr>D8491583FC8142D2B67FCECE41447B91_13</vt:lpwstr>
  </property>
</Properties>
</file>